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4B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9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74D99-D27B-4F20-871B-895530DF55CA}" type="datetimeFigureOut">
              <a:rPr lang="tr-TR" smtClean="0"/>
              <a:t>23.08.2016</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94BDF1-69B3-4C43-B163-D26B45F329E0}" type="slidenum">
              <a:rPr lang="tr-TR" smtClean="0"/>
              <a:t>‹#›</a:t>
            </a:fld>
            <a:endParaRPr lang="tr-TR"/>
          </a:p>
        </p:txBody>
      </p:sp>
    </p:spTree>
    <p:extLst>
      <p:ext uri="{BB962C8B-B14F-4D97-AF65-F5344CB8AC3E}">
        <p14:creationId xmlns:p14="http://schemas.microsoft.com/office/powerpoint/2010/main" val="3669912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pPr/>
              <a:t>1</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pPr/>
              <a:t>10</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pPr/>
              <a:t>11</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pPr/>
              <a:t>12</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pPr/>
              <a:t>13</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pPr/>
              <a:t>14</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pPr/>
              <a:t>15</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pPr/>
              <a:t>16</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pPr/>
              <a:t>17</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pPr/>
              <a:t>18</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pPr/>
              <a:t>19</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pPr/>
              <a:t>2</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pPr/>
              <a:t>20</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pPr/>
              <a:t>21</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pPr/>
              <a:t>3</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pPr/>
              <a:t>4</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pPr/>
              <a:t>5</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pPr/>
              <a:t>6</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pPr/>
              <a:t>7</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pPr/>
              <a:t>8</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pPr/>
              <a:t>9</a:t>
            </a:fld>
            <a:endParaRPr lang="tr-TR" dirty="0"/>
          </a:p>
        </p:txBody>
      </p:sp>
    </p:spTree>
    <p:extLst>
      <p:ext uri="{BB962C8B-B14F-4D97-AF65-F5344CB8AC3E}">
        <p14:creationId xmlns:p14="http://schemas.microsoft.com/office/powerpoint/2010/main" val="839702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99ABCDB8-6D1E-469A-A948-70E728DE9D8D}"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tr-TR"/>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FA0F3D65-FD79-4D62-9E0D-D022522FEA72}"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DF9FD983-5091-42EC-B6C0-E635A5E7B3C5}"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tr-TR"/>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74878BBA-B1F0-4EA0-A683-428853A504DD}"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D78592BE-2CCC-4AC3-A0B2-C0CDF81645D8}"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85661195-C3FA-4795-9AD9-943DDFEC42A4}"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84E53F55-5699-4FD8-A1E4-BA5B978C6661}"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01A0CADA-2718-4993-B369-FBC00FF43BC8}"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8DB61800-77FE-4A91-881E-FEE218782AAC}"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BE4721D2-29B8-4B32-97A8-8C9BD677A855}"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5AF8D642-DBD4-481C-A3AC-CE90995141C1}"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tr-T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tr-T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C8AF4A91-C302-4B05-89D6-EEEFCABE576D}"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95536" y="908720"/>
            <a:ext cx="7992888" cy="5539978"/>
          </a:xfrm>
          <a:prstGeom prst="rect">
            <a:avLst/>
          </a:prstGeom>
        </p:spPr>
        <p:txBody>
          <a:bodyPr wrap="square">
            <a:spAutoFit/>
          </a:bodyPr>
          <a:lstStyle/>
          <a:p>
            <a:pPr marL="285750" indent="-285750" algn="just">
              <a:buFont typeface="Wingdings" panose="05000000000000000000" pitchFamily="2" charset="2"/>
              <a:buChar char="Ø"/>
            </a:pPr>
            <a:endParaRPr lang="tr-TR" sz="1400" dirty="0" smtClean="0">
              <a:latin typeface="Times New Roman" pitchFamily="18" charset="0"/>
              <a:cs typeface="Times New Roman" pitchFamily="18" charset="0"/>
            </a:endParaRPr>
          </a:p>
          <a:p>
            <a:pPr algn="ctr"/>
            <a:r>
              <a:rPr lang="tr-TR" sz="1600" b="1" dirty="0" smtClean="0">
                <a:latin typeface="Times New Roman" pitchFamily="18" charset="0"/>
                <a:cs typeface="Times New Roman" pitchFamily="18" charset="0"/>
              </a:rPr>
              <a:t>TASARRUFUN İPTALİ DAVALARI</a:t>
            </a:r>
          </a:p>
          <a:p>
            <a:pPr algn="ctr"/>
            <a:endParaRPr lang="tr-TR" sz="1600" b="1" dirty="0">
              <a:latin typeface="Times New Roman" pitchFamily="18" charset="0"/>
              <a:cs typeface="Times New Roman" pitchFamily="18" charset="0"/>
            </a:endParaRPr>
          </a:p>
          <a:p>
            <a:pPr marL="285750" indent="-285750" algn="just">
              <a:buFont typeface="Wingdings" panose="05000000000000000000" pitchFamily="2" charset="2"/>
              <a:buChar char="Ø"/>
            </a:pPr>
            <a:r>
              <a:rPr lang="tr-TR" sz="1400" dirty="0" smtClean="0">
                <a:latin typeface="Times New Roman" pitchFamily="18" charset="0"/>
                <a:cs typeface="Times New Roman" pitchFamily="18" charset="0"/>
              </a:rPr>
              <a:t>Tasarrufun iptali davası koşulları,</a:t>
            </a:r>
          </a:p>
          <a:p>
            <a:pPr marL="285750" indent="-285750" algn="just">
              <a:buFont typeface="Wingdings" panose="05000000000000000000" pitchFamily="2" charset="2"/>
              <a:buChar char="ü"/>
            </a:pPr>
            <a:endParaRPr lang="tr-TR" sz="1400" dirty="0" smtClean="0">
              <a:latin typeface="Times New Roman" pitchFamily="18" charset="0"/>
              <a:cs typeface="Times New Roman" pitchFamily="18" charset="0"/>
            </a:endParaRPr>
          </a:p>
          <a:p>
            <a:pPr algn="just"/>
            <a:r>
              <a:rPr lang="tr-TR" sz="1400" dirty="0" smtClean="0">
                <a:latin typeface="Times New Roman" pitchFamily="18" charset="0"/>
                <a:cs typeface="Times New Roman" pitchFamily="18" charset="0"/>
              </a:rPr>
              <a:t>	a) Alacaklının elinde kesin veya geçici aciz vesikası olacak, -Rehin açığı belgesine dayanılarak tasarrufun iptali davası açılamaz-</a:t>
            </a:r>
            <a:endParaRPr lang="tr-TR" sz="1400" dirty="0">
              <a:latin typeface="Times New Roman" pitchFamily="18" charset="0"/>
              <a:cs typeface="Times New Roman" pitchFamily="18" charset="0"/>
            </a:endParaRPr>
          </a:p>
          <a:p>
            <a:pPr algn="just"/>
            <a:r>
              <a:rPr lang="tr-TR" sz="1400" dirty="0" smtClean="0">
                <a:latin typeface="Times New Roman" pitchFamily="18" charset="0"/>
                <a:cs typeface="Times New Roman" pitchFamily="18" charset="0"/>
              </a:rPr>
              <a:t>	b) Borç tasarruf tarihinden önce doğmuş olacak,</a:t>
            </a:r>
            <a:endParaRPr lang="tr-TR" sz="1400" dirty="0">
              <a:latin typeface="Times New Roman" pitchFamily="18" charset="0"/>
              <a:cs typeface="Times New Roman" pitchFamily="18" charset="0"/>
            </a:endParaRPr>
          </a:p>
          <a:p>
            <a:pPr algn="just"/>
            <a:r>
              <a:rPr lang="tr-TR" sz="1400" dirty="0" smtClean="0">
                <a:latin typeface="Times New Roman" pitchFamily="18" charset="0"/>
                <a:cs typeface="Times New Roman" pitchFamily="18" charset="0"/>
              </a:rPr>
              <a:t>	c) Tasarruf tarihinden itibaren 5 yıl geçmemiş olacak. (İİK m.284)</a:t>
            </a:r>
          </a:p>
          <a:p>
            <a:pPr marL="285750" indent="-285750" algn="just">
              <a:buFont typeface="Wingdings" panose="05000000000000000000" pitchFamily="2" charset="2"/>
              <a:buChar char="ü"/>
            </a:pPr>
            <a:endParaRPr lang="tr-TR" sz="1400" dirty="0" smtClean="0">
              <a:latin typeface="Times New Roman" pitchFamily="18" charset="0"/>
              <a:cs typeface="Times New Roman" pitchFamily="18" charset="0"/>
            </a:endParaRPr>
          </a:p>
          <a:p>
            <a:pPr marL="285750" indent="-285750" algn="just">
              <a:buFont typeface="Wingdings" panose="05000000000000000000" pitchFamily="2" charset="2"/>
              <a:buChar char="Ø"/>
            </a:pPr>
            <a:r>
              <a:rPr lang="tr-TR" sz="1400" dirty="0">
                <a:latin typeface="Times New Roman" pitchFamily="18" charset="0"/>
                <a:cs typeface="Times New Roman" pitchFamily="18" charset="0"/>
              </a:rPr>
              <a:t>Aciz vesikası şartı hallerinin aranmadığı durumlar;</a:t>
            </a:r>
          </a:p>
          <a:p>
            <a:pPr algn="just"/>
            <a:endParaRPr lang="tr-TR" sz="1400" dirty="0">
              <a:latin typeface="Times New Roman" pitchFamily="18" charset="0"/>
              <a:cs typeface="Times New Roman" pitchFamily="18" charset="0"/>
            </a:endParaRPr>
          </a:p>
          <a:p>
            <a:pPr algn="just"/>
            <a:r>
              <a:rPr lang="tr-TR" sz="1400" dirty="0">
                <a:latin typeface="Times New Roman" pitchFamily="18" charset="0"/>
                <a:cs typeface="Times New Roman" pitchFamily="18" charset="0"/>
              </a:rPr>
              <a:t>     - Üçüncü kişinin hacizli bir mal hakkında istihkak iddiasında bulunması üzerine karşı dava olarak açılan tasarrufun iptali davalarında (İİK m.97 </a:t>
            </a:r>
            <a:r>
              <a:rPr lang="tr-TR" sz="1400" b="1" dirty="0">
                <a:latin typeface="Times New Roman" pitchFamily="18" charset="0"/>
                <a:cs typeface="Times New Roman" pitchFamily="18" charset="0"/>
              </a:rPr>
              <a:t>«İstihkak davasına karşı haczi yaptıran alacaklı bu kanunun 11 inci babı hükümlerine dayanarak ve muvakkat veya kati aciz belgesi ibrazına mecbur kalmaksızın </a:t>
            </a:r>
            <a:r>
              <a:rPr lang="tr-TR" sz="1400" b="1" dirty="0" err="1">
                <a:latin typeface="Times New Roman" pitchFamily="18" charset="0"/>
                <a:cs typeface="Times New Roman" pitchFamily="18" charset="0"/>
              </a:rPr>
              <a:t>mütekabilen</a:t>
            </a:r>
            <a:r>
              <a:rPr lang="tr-TR" sz="1400" b="1" dirty="0">
                <a:latin typeface="Times New Roman" pitchFamily="18" charset="0"/>
                <a:cs typeface="Times New Roman" pitchFamily="18" charset="0"/>
              </a:rPr>
              <a:t> iptali davası açabilir»</a:t>
            </a:r>
            <a:r>
              <a:rPr lang="tr-TR" sz="1400" dirty="0">
                <a:latin typeface="Times New Roman" pitchFamily="18" charset="0"/>
                <a:cs typeface="Times New Roman" pitchFamily="18" charset="0"/>
              </a:rPr>
              <a:t>)</a:t>
            </a:r>
          </a:p>
          <a:p>
            <a:pPr algn="just"/>
            <a:endParaRPr lang="tr-TR" sz="1400" dirty="0">
              <a:latin typeface="Times New Roman" pitchFamily="18" charset="0"/>
              <a:cs typeface="Times New Roman" pitchFamily="18" charset="0"/>
            </a:endParaRPr>
          </a:p>
          <a:p>
            <a:pPr algn="just"/>
            <a:r>
              <a:rPr lang="tr-TR" sz="1400" dirty="0">
                <a:latin typeface="Times New Roman" pitchFamily="18" charset="0"/>
                <a:cs typeface="Times New Roman" pitchFamily="18" charset="0"/>
              </a:rPr>
              <a:t>       -Borçlunun iflas etmesi üzerine iflas idaresinden alınan yetkiye istinaden tasarrufun iptali </a:t>
            </a:r>
            <a:r>
              <a:rPr lang="tr-TR" sz="1400" dirty="0" smtClean="0">
                <a:latin typeface="Times New Roman" pitchFamily="18" charset="0"/>
                <a:cs typeface="Times New Roman" pitchFamily="18" charset="0"/>
              </a:rPr>
              <a:t>davası </a:t>
            </a:r>
            <a:r>
              <a:rPr lang="tr-TR" sz="1400" dirty="0">
                <a:latin typeface="Times New Roman" pitchFamily="18" charset="0"/>
                <a:cs typeface="Times New Roman" pitchFamily="18" charset="0"/>
              </a:rPr>
              <a:t>açıldığında, (İİK m.245)</a:t>
            </a:r>
          </a:p>
          <a:p>
            <a:pPr algn="just"/>
            <a:endParaRPr lang="tr-TR" sz="1400" dirty="0">
              <a:latin typeface="Times New Roman" pitchFamily="18" charset="0"/>
              <a:cs typeface="Times New Roman" pitchFamily="18" charset="0"/>
            </a:endParaRPr>
          </a:p>
          <a:p>
            <a:pPr algn="just"/>
            <a:r>
              <a:rPr lang="tr-TR" sz="1400" dirty="0">
                <a:latin typeface="Times New Roman" pitchFamily="18" charset="0"/>
                <a:cs typeface="Times New Roman" pitchFamily="18" charset="0"/>
              </a:rPr>
              <a:t>       -Borçlu mal beyanında borcu karşılamaya yeter malı bulunmadığını beyan etmiş ise (Yargıtay 17.HD., 08.02.2012, E.6296, K.1268)</a:t>
            </a:r>
          </a:p>
          <a:p>
            <a:pPr marL="285750" indent="-285750" algn="just">
              <a:buFont typeface="Wingdings" panose="05000000000000000000" pitchFamily="2" charset="2"/>
              <a:buChar char="Ø"/>
            </a:pPr>
            <a:endParaRPr lang="tr-TR" sz="1400" dirty="0">
              <a:latin typeface="Times New Roman" pitchFamily="18" charset="0"/>
              <a:cs typeface="Times New Roman" pitchFamily="18" charset="0"/>
            </a:endParaRPr>
          </a:p>
          <a:p>
            <a:pPr algn="just"/>
            <a:r>
              <a:rPr lang="tr-TR" sz="1400" dirty="0">
                <a:latin typeface="Times New Roman" pitchFamily="18" charset="0"/>
                <a:cs typeface="Times New Roman" pitchFamily="18" charset="0"/>
              </a:rPr>
              <a:t>aciz vesikası koşulu aranmaz.</a:t>
            </a:r>
          </a:p>
          <a:p>
            <a:pPr algn="just"/>
            <a:endParaRPr lang="tr-TR" sz="1400" dirty="0">
              <a:latin typeface="Times New Roman" pitchFamily="18" charset="0"/>
              <a:cs typeface="Times New Roman" pitchFamily="18" charset="0"/>
            </a:endParaRPr>
          </a:p>
        </p:txBody>
      </p:sp>
      <p:sp>
        <p:nvSpPr>
          <p:cNvPr id="4" name="Slayt Numarası Yer Tutucusu 3"/>
          <p:cNvSpPr>
            <a:spLocks noGrp="1"/>
          </p:cNvSpPr>
          <p:nvPr>
            <p:ph type="sldNum" sz="quarter" idx="12"/>
          </p:nvPr>
        </p:nvSpPr>
        <p:spPr/>
        <p:txBody>
          <a:bodyPr/>
          <a:lstStyle/>
          <a:p>
            <a:pPr>
              <a:defRPr/>
            </a:pPr>
            <a:fld id="{99ABCDB8-6D1E-469A-A948-70E728DE9D8D}" type="slidenum">
              <a:rPr lang="tr-TR" smtClean="0"/>
              <a:pPr>
                <a:defRPr/>
              </a:pPr>
              <a:t>1</a:t>
            </a:fld>
            <a:endParaRPr lang="tr-TR"/>
          </a:p>
        </p:txBody>
      </p:sp>
    </p:spTree>
    <p:extLst>
      <p:ext uri="{BB962C8B-B14F-4D97-AF65-F5344CB8AC3E}">
        <p14:creationId xmlns:p14="http://schemas.microsoft.com/office/powerpoint/2010/main" val="2571461151"/>
      </p:ext>
    </p:extLst>
  </p:cSld>
  <p:clrMapOvr>
    <a:masterClrMapping/>
  </p:clrMapOvr>
  <mc:AlternateContent xmlns:mc="http://schemas.openxmlformats.org/markup-compatibility/2006" xmlns:p14="http://schemas.microsoft.com/office/powerpoint/2010/main">
    <mc:Choice Requires="p14">
      <p:transition spd="med" p14:dur="700" advTm="883000">
        <p:fade/>
      </p:transition>
    </mc:Choice>
    <mc:Fallback xmlns="">
      <p:transition spd="med" advTm="88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barn(inVertical)">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arn(inVertic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arn(inVertical)">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barn(inVertical)">
                                      <p:cBhvr>
                                        <p:cTn id="32" dur="500"/>
                                        <p:tgtEl>
                                          <p:spTgt spid="3">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barn(inVertical)">
                                      <p:cBhvr>
                                        <p:cTn id="37" dur="500"/>
                                        <p:tgtEl>
                                          <p:spTgt spid="3">
                                            <p:txEl>
                                              <p:pRg st="11" end="1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13" end="13"/>
                                            </p:txEl>
                                          </p:spTgt>
                                        </p:tgtEl>
                                        <p:attrNameLst>
                                          <p:attrName>style.visibility</p:attrName>
                                        </p:attrNameLst>
                                      </p:cBhvr>
                                      <p:to>
                                        <p:strVal val="visible"/>
                                      </p:to>
                                    </p:set>
                                    <p:animEffect transition="in" filter="barn(inVertical)">
                                      <p:cBhvr>
                                        <p:cTn id="42" dur="500"/>
                                        <p:tgtEl>
                                          <p:spTgt spid="3">
                                            <p:txEl>
                                              <p:pRg st="13" end="1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animEffect transition="in" filter="barn(inVertical)">
                                      <p:cBhvr>
                                        <p:cTn id="47" dur="500"/>
                                        <p:tgtEl>
                                          <p:spTgt spid="3">
                                            <p:txEl>
                                              <p:pRg st="15" end="1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3">
                                            <p:txEl>
                                              <p:pRg st="17" end="17"/>
                                            </p:txEl>
                                          </p:spTgt>
                                        </p:tgtEl>
                                        <p:attrNameLst>
                                          <p:attrName>style.visibility</p:attrName>
                                        </p:attrNameLst>
                                      </p:cBhvr>
                                      <p:to>
                                        <p:strVal val="visible"/>
                                      </p:to>
                                    </p:set>
                                    <p:animEffect transition="in" filter="barn(inVertical)">
                                      <p:cBhvr>
                                        <p:cTn id="52" dur="500"/>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95536" y="1340768"/>
            <a:ext cx="8059166" cy="4647426"/>
          </a:xfrm>
          <a:prstGeom prst="rect">
            <a:avLst/>
          </a:prstGeom>
        </p:spPr>
        <p:txBody>
          <a:bodyPr wrap="square">
            <a:spAutoFit/>
          </a:bodyPr>
          <a:lstStyle/>
          <a:p>
            <a:pPr algn="just"/>
            <a:r>
              <a:rPr lang="tr-TR" sz="1600" i="1" dirty="0">
                <a:latin typeface="Times New Roman" pitchFamily="18" charset="0"/>
                <a:cs typeface="Times New Roman" pitchFamily="18" charset="0"/>
              </a:rPr>
              <a:t> </a:t>
            </a:r>
            <a:endParaRPr lang="tr-TR" sz="1600" i="1" dirty="0" smtClean="0">
              <a:latin typeface="Times New Roman" pitchFamily="18" charset="0"/>
              <a:cs typeface="Times New Roman" pitchFamily="18" charset="0"/>
            </a:endParaRPr>
          </a:p>
          <a:p>
            <a:pPr algn="just"/>
            <a:r>
              <a:rPr lang="tr-TR" sz="1400" i="1" dirty="0" smtClean="0">
                <a:latin typeface="Times New Roman" pitchFamily="18" charset="0"/>
                <a:cs typeface="Times New Roman" pitchFamily="18" charset="0"/>
              </a:rPr>
              <a:t>«……..Dava </a:t>
            </a:r>
            <a:r>
              <a:rPr lang="tr-TR" sz="1400" i="1" dirty="0">
                <a:latin typeface="Times New Roman" panose="02020603050405020304" pitchFamily="18" charset="0"/>
                <a:cs typeface="Times New Roman" panose="02020603050405020304" pitchFamily="18" charset="0"/>
              </a:rPr>
              <a:t>dilekçesindeki ileri sürüşe ve yargılama sırasındaki sözlü ve yazılı açıklamalara göre dava niteliği itibarıyla TBK 19. maddesinde tanımını bulan muvazaa hukuksal nedenine dayalı iptal davasıdır. Yüzeysel bakıldığında iptal davaları ile muvazaa davaları arasında bir benzerlik görülmekte ise de bu ben­zerlik her iki davanın güttüğü amaçtan öte gitmemektedir. İİK 277. maddesinde sözü edilen iptal davaları borçlu tarafından geçerli olarak yapılmış bazı tasar­rufların hükümsüz kılınması için açılır. Oysa muvazaa davası borçlunun yaptığı </a:t>
            </a:r>
            <a:r>
              <a:rPr lang="tr-TR" sz="1400" i="1" dirty="0" err="1">
                <a:latin typeface="Times New Roman" panose="02020603050405020304" pitchFamily="18" charset="0"/>
                <a:cs typeface="Times New Roman" panose="02020603050405020304" pitchFamily="18" charset="0"/>
              </a:rPr>
              <a:t>tasarrufi</a:t>
            </a:r>
            <a:r>
              <a:rPr lang="tr-TR" sz="1400" i="1" dirty="0">
                <a:latin typeface="Times New Roman" panose="02020603050405020304" pitchFamily="18" charset="0"/>
                <a:cs typeface="Times New Roman" panose="02020603050405020304" pitchFamily="18" charset="0"/>
              </a:rPr>
              <a:t> işlemlerin gerçekte hiç yapılmamış olduğunu </a:t>
            </a:r>
            <a:r>
              <a:rPr lang="tr-TR" sz="1400" i="1" dirty="0" err="1">
                <a:latin typeface="Times New Roman" panose="02020603050405020304" pitchFamily="18" charset="0"/>
                <a:cs typeface="Times New Roman" panose="02020603050405020304" pitchFamily="18" charset="0"/>
              </a:rPr>
              <a:t>tesbit</a:t>
            </a:r>
            <a:r>
              <a:rPr lang="tr-TR" sz="1400" i="1" dirty="0">
                <a:latin typeface="Times New Roman" panose="02020603050405020304" pitchFamily="18" charset="0"/>
                <a:cs typeface="Times New Roman" panose="02020603050405020304" pitchFamily="18" charset="0"/>
              </a:rPr>
              <a:t> ettirmeyi amaçlar. Kural olarak muvazaa nedeniyle hakları ihlal olunan ve zarar gören 3. kişiler tek taraflı veya çok taraflı hukuki işlemlerin geçersizliğini ileri sürebilirler. 3. kişinin danışıklı işlem ile hakkının zarar gördüğünün benimsenebilmesi için onun danı­şıklı işlemde bulunandan bir alacağının var olması ve bu alacağın ödenmesinin önlemek amacıyla danışıklı bir işlem yapılması gerekir. Davacının bu davadaki amacı alacağını tahsil edebilmek için muvazaa nedeniyle temelde geçersiz olan işlemin hükümsüzlüğünü sağlamaktır. Muvazaaya dayalı davalarda </a:t>
            </a:r>
            <a:r>
              <a:rPr lang="tr-TR" sz="1400" i="1" u="sng" dirty="0">
                <a:latin typeface="Times New Roman" panose="02020603050405020304" pitchFamily="18" charset="0"/>
                <a:cs typeface="Times New Roman" panose="02020603050405020304" pitchFamily="18" charset="0"/>
              </a:rPr>
              <a:t>davacının icra takibine geçmesi ve aciz belgesi almasına gerek yoktur. </a:t>
            </a:r>
            <a:r>
              <a:rPr lang="tr-TR" sz="1400" i="1" dirty="0">
                <a:latin typeface="Times New Roman" panose="02020603050405020304" pitchFamily="18" charset="0"/>
                <a:cs typeface="Times New Roman" panose="02020603050405020304" pitchFamily="18" charset="0"/>
              </a:rPr>
              <a:t>Çünkü yukarıda açıklan­dığı gibi İİK 277 ve izleyen maddelerinde iptal davasına konu tasarruflar özünde geçerli olmasına rağmen kanunun icra hukuku yönünden iptaline imkan verdiği tasarruflardır. Muvazaaya dayalı iptal davasında ise davacı muvazaalı işlemle kendisinin </a:t>
            </a:r>
            <a:r>
              <a:rPr lang="tr-TR" sz="1400" i="1" dirty="0" err="1">
                <a:latin typeface="Times New Roman" panose="02020603050405020304" pitchFamily="18" charset="0"/>
                <a:cs typeface="Times New Roman" panose="02020603050405020304" pitchFamily="18" charset="0"/>
              </a:rPr>
              <a:t>zararlandırıldığını</a:t>
            </a:r>
            <a:r>
              <a:rPr lang="tr-TR" sz="1400" i="1" dirty="0">
                <a:latin typeface="Times New Roman" panose="02020603050405020304" pitchFamily="18" charset="0"/>
                <a:cs typeface="Times New Roman" panose="02020603050405020304" pitchFamily="18" charset="0"/>
              </a:rPr>
              <a:t> ileri sürmektedir. İİK 277 ve izleyen maddelerinde düzenlenen iptal davası açma hakkı davacının genel hükümlere, muvazaaya dayanarak dava açmasına engel değildir. Davacının iddiasını kanıtlaması halinde iddianın taşınmazın aynına ilişkin olmadığı, alacağın tahsiline yönelik bulunduğu da gözetilerek İİK 283/1 maddesi kıyasen uygulanarak iptal ve tescile gerek olmaksızın davacının taşınmazların haciz ve satışını isteyebilmesi yönünden hü­küm kurulması gerekecektir</a:t>
            </a:r>
            <a:r>
              <a:rPr lang="tr-TR" sz="1400" i="1" dirty="0" smtClean="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Yargıtay 17.HD., 10.06.2014, E.3653, K.9318)</a:t>
            </a:r>
            <a:endParaRPr lang="tr-TR" sz="1400" i="1" dirty="0">
              <a:latin typeface="Times New Roman" pitchFamily="18" charset="0"/>
              <a:cs typeface="Times New Roman" pitchFamily="18" charset="0"/>
            </a:endParaRPr>
          </a:p>
        </p:txBody>
      </p:sp>
      <p:sp>
        <p:nvSpPr>
          <p:cNvPr id="4" name="Slayt Numarası Yer Tutucusu 3"/>
          <p:cNvSpPr>
            <a:spLocks noGrp="1"/>
          </p:cNvSpPr>
          <p:nvPr>
            <p:ph type="sldNum" sz="quarter" idx="12"/>
          </p:nvPr>
        </p:nvSpPr>
        <p:spPr/>
        <p:txBody>
          <a:bodyPr/>
          <a:lstStyle/>
          <a:p>
            <a:pPr>
              <a:defRPr/>
            </a:pPr>
            <a:fld id="{99ABCDB8-6D1E-469A-A948-70E728DE9D8D}" type="slidenum">
              <a:rPr lang="tr-TR" smtClean="0"/>
              <a:pPr>
                <a:defRPr/>
              </a:pPr>
              <a:t>10</a:t>
            </a:fld>
            <a:endParaRPr lang="tr-TR"/>
          </a:p>
        </p:txBody>
      </p:sp>
    </p:spTree>
    <p:extLst>
      <p:ext uri="{BB962C8B-B14F-4D97-AF65-F5344CB8AC3E}">
        <p14:creationId xmlns:p14="http://schemas.microsoft.com/office/powerpoint/2010/main" val="2383320062"/>
      </p:ext>
    </p:extLst>
  </p:cSld>
  <p:clrMapOvr>
    <a:masterClrMapping/>
  </p:clrMapOvr>
  <mc:AlternateContent xmlns:mc="http://schemas.openxmlformats.org/markup-compatibility/2006" xmlns:p14="http://schemas.microsoft.com/office/powerpoint/2010/main">
    <mc:Choice Requires="p14">
      <p:transition p14:dur="10" advTm="883000"/>
    </mc:Choice>
    <mc:Fallback xmlns="">
      <p:transition advTm="88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08922" y="908720"/>
            <a:ext cx="8658497" cy="5539978"/>
          </a:xfrm>
          <a:prstGeom prst="rect">
            <a:avLst/>
          </a:prstGeom>
        </p:spPr>
        <p:txBody>
          <a:bodyPr wrap="square">
            <a:spAutoFit/>
          </a:bodyPr>
          <a:lstStyle/>
          <a:p>
            <a:pPr marL="285750" lvl="0" indent="-285750" algn="just">
              <a:buFont typeface="Wingdings" pitchFamily="2" charset="2"/>
              <a:buChar char="Ø"/>
            </a:pPr>
            <a:endParaRPr lang="tr-TR" sz="1400" dirty="0" smtClean="0">
              <a:latin typeface="Times New Roman" pitchFamily="18" charset="0"/>
              <a:cs typeface="Times New Roman" pitchFamily="18" charset="0"/>
            </a:endParaRPr>
          </a:p>
          <a:p>
            <a:pPr marL="285750" lvl="0" indent="-285750" algn="just">
              <a:buFont typeface="Wingdings" pitchFamily="2" charset="2"/>
              <a:buChar char="Ø"/>
            </a:pPr>
            <a:r>
              <a:rPr lang="tr-TR" sz="1400" u="sng" dirty="0" smtClean="0">
                <a:latin typeface="Times New Roman" pitchFamily="18" charset="0"/>
                <a:cs typeface="Times New Roman" pitchFamily="18" charset="0"/>
              </a:rPr>
              <a:t>Ana Kural:</a:t>
            </a:r>
            <a:r>
              <a:rPr lang="tr-TR" sz="1400" dirty="0" smtClean="0">
                <a:latin typeface="Times New Roman" pitchFamily="18" charset="0"/>
                <a:cs typeface="Times New Roman" pitchFamily="18" charset="0"/>
              </a:rPr>
              <a:t> Müddei davasını ispat ile mükelleftir</a:t>
            </a:r>
            <a:r>
              <a:rPr lang="tr-TR" sz="1400" b="1" dirty="0" smtClean="0">
                <a:latin typeface="Times New Roman" pitchFamily="18" charset="0"/>
                <a:cs typeface="Times New Roman" pitchFamily="18" charset="0"/>
              </a:rPr>
              <a:t>. </a:t>
            </a:r>
            <a:r>
              <a:rPr lang="tr-TR" sz="1400" dirty="0" smtClean="0">
                <a:latin typeface="Times New Roman" panose="02020603050405020304" pitchFamily="18" charset="0"/>
                <a:cs typeface="Times New Roman" panose="02020603050405020304" pitchFamily="18" charset="0"/>
              </a:rPr>
              <a:t>(TMK m.6) Bu nedenle, TBK m.19’a göre açılan muvazaa davasında ispat yükü davacının üzerindedir.</a:t>
            </a:r>
            <a:endParaRPr lang="tr-TR" sz="1400" b="1" u="sng" dirty="0" smtClean="0">
              <a:latin typeface="Times New Roman" pitchFamily="18" charset="0"/>
              <a:cs typeface="Times New Roman" pitchFamily="18" charset="0"/>
            </a:endParaRPr>
          </a:p>
          <a:p>
            <a:pPr marL="285750" lvl="0" indent="-285750" algn="just">
              <a:buFont typeface="Wingdings" pitchFamily="2" charset="2"/>
              <a:buChar char="Ø"/>
            </a:pPr>
            <a:endParaRPr lang="tr-TR" sz="1400" dirty="0">
              <a:latin typeface="Times New Roman" pitchFamily="18" charset="0"/>
              <a:cs typeface="Times New Roman" pitchFamily="18" charset="0"/>
            </a:endParaRPr>
          </a:p>
          <a:p>
            <a:pPr marL="285750" lvl="0" indent="-285750" algn="just">
              <a:buFont typeface="Wingdings" pitchFamily="2" charset="2"/>
              <a:buChar char="Ø"/>
            </a:pPr>
            <a:r>
              <a:rPr lang="tr-TR" sz="1400" dirty="0" smtClean="0">
                <a:latin typeface="Times New Roman" pitchFamily="18" charset="0"/>
                <a:cs typeface="Times New Roman" pitchFamily="18" charset="0"/>
              </a:rPr>
              <a:t>Tasarrufun iptali davalarında ise bir takım karineler vardır. Bu karilerin varlığı durumunda ispat yükü genel kuralın aksine davalıların üzerindedir;</a:t>
            </a:r>
          </a:p>
          <a:p>
            <a:pPr lvl="0" algn="just"/>
            <a:endParaRPr lang="tr-TR" sz="1400" dirty="0" smtClean="0">
              <a:latin typeface="Times New Roman" pitchFamily="18" charset="0"/>
              <a:cs typeface="Times New Roman" pitchFamily="18" charset="0"/>
            </a:endParaRPr>
          </a:p>
          <a:p>
            <a:pPr lvl="0" algn="just"/>
            <a:r>
              <a:rPr lang="tr-TR" sz="1400" b="1" u="sng" dirty="0" smtClean="0">
                <a:latin typeface="Times New Roman" pitchFamily="18" charset="0"/>
                <a:cs typeface="Times New Roman" pitchFamily="18" charset="0"/>
              </a:rPr>
              <a:t>İİK m.278 :</a:t>
            </a:r>
            <a:r>
              <a:rPr lang="tr-TR" sz="1400" dirty="0" smtClean="0">
                <a:latin typeface="Times New Roman" pitchFamily="18" charset="0"/>
                <a:cs typeface="Times New Roman" pitchFamily="18" charset="0"/>
              </a:rPr>
              <a:t>Aşağıdaki </a:t>
            </a:r>
            <a:r>
              <a:rPr lang="tr-TR" sz="1400" dirty="0">
                <a:latin typeface="Times New Roman" panose="02020603050405020304" pitchFamily="18" charset="0"/>
                <a:cs typeface="Times New Roman" panose="02020603050405020304" pitchFamily="18" charset="0"/>
              </a:rPr>
              <a:t>tasarruflar </a:t>
            </a:r>
            <a:r>
              <a:rPr lang="tr-TR" sz="1400" u="sng" dirty="0">
                <a:latin typeface="Times New Roman" panose="02020603050405020304" pitchFamily="18" charset="0"/>
                <a:cs typeface="Times New Roman" panose="02020603050405020304" pitchFamily="18" charset="0"/>
              </a:rPr>
              <a:t>bağışlama </a:t>
            </a:r>
            <a:r>
              <a:rPr lang="tr-TR" sz="1400" u="sng" dirty="0" smtClean="0">
                <a:latin typeface="Times New Roman" panose="02020603050405020304" pitchFamily="18" charset="0"/>
                <a:cs typeface="Times New Roman" panose="02020603050405020304" pitchFamily="18" charset="0"/>
              </a:rPr>
              <a:t>gibidir;</a:t>
            </a:r>
          </a:p>
          <a:p>
            <a:pPr lvl="0" algn="just"/>
            <a:endParaRPr lang="tr-TR" sz="1400" u="sng" dirty="0">
              <a:latin typeface="Times New Roman" panose="02020603050405020304" pitchFamily="18" charset="0"/>
              <a:cs typeface="Times New Roman" panose="02020603050405020304" pitchFamily="18" charset="0"/>
            </a:endParaRPr>
          </a:p>
          <a:p>
            <a:r>
              <a:rPr lang="tr-TR" sz="1400" dirty="0" smtClean="0">
                <a:latin typeface="Times New Roman" panose="02020603050405020304" pitchFamily="18" charset="0"/>
                <a:cs typeface="Times New Roman" panose="02020603050405020304" pitchFamily="18" charset="0"/>
              </a:rPr>
              <a:t>                     1.Karı </a:t>
            </a:r>
            <a:r>
              <a:rPr lang="tr-TR" sz="1400" dirty="0">
                <a:latin typeface="Times New Roman" panose="02020603050405020304" pitchFamily="18" charset="0"/>
                <a:cs typeface="Times New Roman" panose="02020603050405020304" pitchFamily="18" charset="0"/>
              </a:rPr>
              <a:t>ve koca ile usul ve füruu, </a:t>
            </a:r>
            <a:r>
              <a:rPr lang="tr-TR" sz="1400" dirty="0" err="1">
                <a:latin typeface="Times New Roman" panose="02020603050405020304" pitchFamily="18" charset="0"/>
                <a:cs typeface="Times New Roman" panose="02020603050405020304" pitchFamily="18" charset="0"/>
              </a:rPr>
              <a:t>neseben</a:t>
            </a:r>
            <a:r>
              <a:rPr lang="tr-TR" sz="1400" dirty="0">
                <a:latin typeface="Times New Roman" panose="02020603050405020304" pitchFamily="18" charset="0"/>
                <a:cs typeface="Times New Roman" panose="02020603050405020304" pitchFamily="18" charset="0"/>
              </a:rPr>
              <a:t> veya </a:t>
            </a:r>
            <a:r>
              <a:rPr lang="tr-TR" sz="1400" dirty="0" err="1">
                <a:latin typeface="Times New Roman" panose="02020603050405020304" pitchFamily="18" charset="0"/>
                <a:cs typeface="Times New Roman" panose="02020603050405020304" pitchFamily="18" charset="0"/>
              </a:rPr>
              <a:t>sıhren</a:t>
            </a:r>
            <a:r>
              <a:rPr lang="tr-TR" sz="1400" dirty="0">
                <a:latin typeface="Times New Roman" panose="02020603050405020304" pitchFamily="18" charset="0"/>
                <a:cs typeface="Times New Roman" panose="02020603050405020304" pitchFamily="18" charset="0"/>
              </a:rPr>
              <a:t> üçüncü dereceye kadar (Bu derece dahil) hısımlar, evlât edinenle evlâtlık arasında yapılan ivazlı tasarruflar</a:t>
            </a:r>
            <a:r>
              <a:rPr lang="tr-TR" sz="1400" dirty="0" smtClean="0">
                <a:latin typeface="Times New Roman" panose="02020603050405020304" pitchFamily="18" charset="0"/>
                <a:cs typeface="Times New Roman" panose="02020603050405020304" pitchFamily="18" charset="0"/>
              </a:rPr>
              <a:t>,</a:t>
            </a:r>
          </a:p>
          <a:p>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                     2</a:t>
            </a:r>
            <a:r>
              <a:rPr lang="tr-TR" sz="1400" dirty="0">
                <a:latin typeface="Times New Roman" panose="02020603050405020304" pitchFamily="18" charset="0"/>
                <a:cs typeface="Times New Roman" panose="02020603050405020304" pitchFamily="18" charset="0"/>
              </a:rPr>
              <a:t>. Akdin yapıldığı sırada, kendi verdiği şeyin değerine göre borçlunun ivaz olarak pek aşağı bir fiyat kabul ettiği akitler</a:t>
            </a:r>
            <a:r>
              <a:rPr lang="tr-TR" sz="1400" dirty="0" smtClean="0">
                <a:latin typeface="Times New Roman" panose="02020603050405020304" pitchFamily="18" charset="0"/>
                <a:cs typeface="Times New Roman" panose="02020603050405020304" pitchFamily="18" charset="0"/>
              </a:rPr>
              <a:t>,</a:t>
            </a:r>
          </a:p>
          <a:p>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                      3</a:t>
            </a:r>
            <a:r>
              <a:rPr lang="tr-TR" sz="1400" dirty="0">
                <a:latin typeface="Times New Roman" panose="02020603050405020304" pitchFamily="18" charset="0"/>
                <a:cs typeface="Times New Roman" panose="02020603050405020304" pitchFamily="18" charset="0"/>
              </a:rPr>
              <a:t>. Borçlunun kendisine yahut üçüncü bir şahıs menfaatine kaydı hayat </a:t>
            </a:r>
            <a:r>
              <a:rPr lang="tr-TR" sz="1400" dirty="0" err="1">
                <a:latin typeface="Times New Roman" panose="02020603050405020304" pitchFamily="18" charset="0"/>
                <a:cs typeface="Times New Roman" panose="02020603050405020304" pitchFamily="18" charset="0"/>
              </a:rPr>
              <a:t>şartiyle</a:t>
            </a:r>
            <a:r>
              <a:rPr lang="tr-TR" sz="1400" dirty="0">
                <a:latin typeface="Times New Roman" panose="02020603050405020304" pitchFamily="18" charset="0"/>
                <a:cs typeface="Times New Roman" panose="02020603050405020304" pitchFamily="18" charset="0"/>
              </a:rPr>
              <a:t> irat ve intifa hakkı tesis ettiği akitler ve ölünceye kadar bakma </a:t>
            </a:r>
            <a:r>
              <a:rPr lang="tr-TR" sz="1400" dirty="0" smtClean="0">
                <a:latin typeface="Times New Roman" panose="02020603050405020304" pitchFamily="18" charset="0"/>
                <a:cs typeface="Times New Roman" panose="02020603050405020304" pitchFamily="18" charset="0"/>
              </a:rPr>
              <a:t>akitleri.</a:t>
            </a:r>
          </a:p>
          <a:p>
            <a:endParaRPr lang="tr-TR" sz="1400" dirty="0" smtClean="0">
              <a:latin typeface="Times New Roman" panose="02020603050405020304" pitchFamily="18" charset="0"/>
              <a:cs typeface="Times New Roman" panose="02020603050405020304" pitchFamily="18" charset="0"/>
            </a:endParaRPr>
          </a:p>
          <a:p>
            <a:r>
              <a:rPr lang="tr-TR" sz="1400" b="1" u="sng" dirty="0" smtClean="0">
                <a:latin typeface="Times New Roman" pitchFamily="18" charset="0"/>
                <a:cs typeface="Times New Roman" pitchFamily="18" charset="0"/>
              </a:rPr>
              <a:t>İİK </a:t>
            </a:r>
            <a:r>
              <a:rPr lang="tr-TR" sz="1400" b="1" u="sng" dirty="0">
                <a:latin typeface="Times New Roman" pitchFamily="18" charset="0"/>
                <a:cs typeface="Times New Roman" pitchFamily="18" charset="0"/>
              </a:rPr>
              <a:t>m.279 : </a:t>
            </a:r>
          </a:p>
          <a:p>
            <a:pPr lvl="0" algn="just"/>
            <a:r>
              <a:rPr lang="tr-TR" sz="1400" dirty="0">
                <a:latin typeface="Times New Roman" pitchFamily="18" charset="0"/>
                <a:cs typeface="Times New Roman" pitchFamily="18" charset="0"/>
              </a:rPr>
              <a:t>                          1-Borçlunun teminat göstermeği evvelce taahhüt etmiş olduğu haller müstesna olmak üzere borçlu tarafından mevcut bir borcu temin için yapılan rehinler ;</a:t>
            </a:r>
          </a:p>
          <a:p>
            <a:r>
              <a:rPr lang="tr-TR" sz="1400" dirty="0">
                <a:latin typeface="Times New Roman" pitchFamily="18" charset="0"/>
                <a:cs typeface="Times New Roman" pitchFamily="18" charset="0"/>
              </a:rPr>
              <a:t>                          2-Para veya mutat ödeme vasıtalarından gayri bir suretle yapılan ödemeler;</a:t>
            </a:r>
          </a:p>
          <a:p>
            <a:r>
              <a:rPr lang="tr-TR" sz="1400" dirty="0">
                <a:latin typeface="Times New Roman" pitchFamily="18" charset="0"/>
                <a:cs typeface="Times New Roman" pitchFamily="18" charset="0"/>
              </a:rPr>
              <a:t>                          3-Vadesi gelmemiş borç için yapılan ödemeler,</a:t>
            </a:r>
          </a:p>
          <a:p>
            <a:r>
              <a:rPr lang="tr-TR" sz="1400" dirty="0">
                <a:latin typeface="Times New Roman" pitchFamily="18" charset="0"/>
                <a:cs typeface="Times New Roman" pitchFamily="18" charset="0"/>
              </a:rPr>
              <a:t>                          4-Kişisel hakların kuvvetlendirilmesi için tapuya verilen şerhler</a:t>
            </a:r>
          </a:p>
          <a:p>
            <a:r>
              <a:rPr lang="tr-TR" sz="1400" dirty="0">
                <a:latin typeface="Times New Roman" pitchFamily="18" charset="0"/>
                <a:cs typeface="Times New Roman" pitchFamily="18" charset="0"/>
              </a:rPr>
              <a:t>Bu tasarruflardan istifade eden kimse </a:t>
            </a:r>
            <a:r>
              <a:rPr lang="tr-TR" sz="1400" u="sng" dirty="0">
                <a:latin typeface="Times New Roman" panose="02020603050405020304" pitchFamily="18" charset="0"/>
                <a:cs typeface="Times New Roman" panose="02020603050405020304" pitchFamily="18" charset="0"/>
              </a:rPr>
              <a:t>borçlunun hal ve vaziyetini bilmediğini ispat eylerse </a:t>
            </a:r>
            <a:r>
              <a:rPr lang="tr-TR" sz="1400" dirty="0">
                <a:latin typeface="Times New Roman" panose="02020603050405020304" pitchFamily="18" charset="0"/>
                <a:cs typeface="Times New Roman" panose="02020603050405020304" pitchFamily="18" charset="0"/>
              </a:rPr>
              <a:t>iptal davası dinlenmez.</a:t>
            </a:r>
          </a:p>
          <a:p>
            <a:pPr lvl="0" algn="just"/>
            <a:endParaRPr lang="tr-TR" sz="1600" dirty="0" smtClean="0">
              <a:latin typeface="Times New Roman" pitchFamily="18" charset="0"/>
              <a:cs typeface="Times New Roman" pitchFamily="18" charset="0"/>
            </a:endParaRPr>
          </a:p>
          <a:p>
            <a:pPr marL="285750" lvl="0" indent="-285750" algn="just">
              <a:buFont typeface="Wingdings" pitchFamily="2" charset="2"/>
              <a:buChar char="Ø"/>
            </a:pPr>
            <a:endParaRPr lang="tr-TR" sz="1600" dirty="0">
              <a:latin typeface="Times New Roman" pitchFamily="18" charset="0"/>
              <a:cs typeface="Times New Roman" pitchFamily="18" charset="0"/>
            </a:endParaRPr>
          </a:p>
        </p:txBody>
      </p:sp>
      <p:sp>
        <p:nvSpPr>
          <p:cNvPr id="4" name="Slayt Numarası Yer Tutucusu 3"/>
          <p:cNvSpPr>
            <a:spLocks noGrp="1"/>
          </p:cNvSpPr>
          <p:nvPr>
            <p:ph type="sldNum" sz="quarter" idx="12"/>
          </p:nvPr>
        </p:nvSpPr>
        <p:spPr/>
        <p:txBody>
          <a:bodyPr/>
          <a:lstStyle/>
          <a:p>
            <a:pPr>
              <a:defRPr/>
            </a:pPr>
            <a:fld id="{99ABCDB8-6D1E-469A-A948-70E728DE9D8D}" type="slidenum">
              <a:rPr lang="tr-TR" smtClean="0"/>
              <a:pPr>
                <a:defRPr/>
              </a:pPr>
              <a:t>11</a:t>
            </a:fld>
            <a:endParaRPr lang="tr-TR"/>
          </a:p>
        </p:txBody>
      </p:sp>
    </p:spTree>
    <p:extLst>
      <p:ext uri="{BB962C8B-B14F-4D97-AF65-F5344CB8AC3E}">
        <p14:creationId xmlns:p14="http://schemas.microsoft.com/office/powerpoint/2010/main" val="4079651386"/>
      </p:ext>
    </p:extLst>
  </p:cSld>
  <p:clrMapOvr>
    <a:masterClrMapping/>
  </p:clrMapOvr>
  <mc:AlternateContent xmlns:mc="http://schemas.openxmlformats.org/markup-compatibility/2006" xmlns:p14="http://schemas.microsoft.com/office/powerpoint/2010/main">
    <mc:Choice Requires="p14">
      <p:transition p14:dur="10" advTm="883000"/>
    </mc:Choice>
    <mc:Fallback xmlns="">
      <p:transition advTm="88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arn(inVertical)">
                                      <p:cBhvr>
                                        <p:cTn id="17" dur="500"/>
                                        <p:tgtEl>
                                          <p:spTgt spid="3">
                                            <p:txEl>
                                              <p:pRg st="5" end="5"/>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animEffect transition="in" filter="barn(inVertical)">
                                      <p:cBhvr>
                                        <p:cTn id="20" dur="500"/>
                                        <p:tgtEl>
                                          <p:spTgt spid="3">
                                            <p:txEl>
                                              <p:pRg st="7" end="7"/>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barn(inVertical)">
                                      <p:cBhvr>
                                        <p:cTn id="23" dur="500"/>
                                        <p:tgtEl>
                                          <p:spTgt spid="3">
                                            <p:txEl>
                                              <p:pRg st="8" end="8"/>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3">
                                            <p:txEl>
                                              <p:pRg st="9" end="9"/>
                                            </p:txEl>
                                          </p:spTgt>
                                        </p:tgtEl>
                                        <p:attrNameLst>
                                          <p:attrName>style.visibility</p:attrName>
                                        </p:attrNameLst>
                                      </p:cBhvr>
                                      <p:to>
                                        <p:strVal val="visible"/>
                                      </p:to>
                                    </p:set>
                                    <p:animEffect transition="in" filter="barn(inVertical)">
                                      <p:cBhvr>
                                        <p:cTn id="26" dur="500"/>
                                        <p:tgtEl>
                                          <p:spTgt spid="3">
                                            <p:txEl>
                                              <p:pRg st="9" end="9"/>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animEffect transition="in" filter="barn(inVertical)">
                                      <p:cBhvr>
                                        <p:cTn id="31" dur="500"/>
                                        <p:tgtEl>
                                          <p:spTgt spid="3">
                                            <p:txEl>
                                              <p:pRg st="11" end="11"/>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3">
                                            <p:txEl>
                                              <p:pRg st="12" end="12"/>
                                            </p:txEl>
                                          </p:spTgt>
                                        </p:tgtEl>
                                        <p:attrNameLst>
                                          <p:attrName>style.visibility</p:attrName>
                                        </p:attrNameLst>
                                      </p:cBhvr>
                                      <p:to>
                                        <p:strVal val="visible"/>
                                      </p:to>
                                    </p:set>
                                    <p:animEffect transition="in" filter="barn(inVertical)">
                                      <p:cBhvr>
                                        <p:cTn id="34" dur="500"/>
                                        <p:tgtEl>
                                          <p:spTgt spid="3">
                                            <p:txEl>
                                              <p:pRg st="12" end="12"/>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animEffect transition="in" filter="barn(inVertical)">
                                      <p:cBhvr>
                                        <p:cTn id="37" dur="500"/>
                                        <p:tgtEl>
                                          <p:spTgt spid="3">
                                            <p:txEl>
                                              <p:pRg st="13" end="13"/>
                                            </p:txEl>
                                          </p:spTgt>
                                        </p:tgtEl>
                                      </p:cBhvr>
                                    </p:animEffect>
                                  </p:childTnLst>
                                </p:cTn>
                              </p:par>
                              <p:par>
                                <p:cTn id="38" presetID="16" presetClass="entr" presetSubtype="21" fill="hold" nodeType="withEffect">
                                  <p:stCondLst>
                                    <p:cond delay="0"/>
                                  </p:stCondLst>
                                  <p:childTnLst>
                                    <p:set>
                                      <p:cBhvr>
                                        <p:cTn id="39" dur="1" fill="hold">
                                          <p:stCondLst>
                                            <p:cond delay="0"/>
                                          </p:stCondLst>
                                        </p:cTn>
                                        <p:tgtEl>
                                          <p:spTgt spid="3">
                                            <p:txEl>
                                              <p:pRg st="14" end="14"/>
                                            </p:txEl>
                                          </p:spTgt>
                                        </p:tgtEl>
                                        <p:attrNameLst>
                                          <p:attrName>style.visibility</p:attrName>
                                        </p:attrNameLst>
                                      </p:cBhvr>
                                      <p:to>
                                        <p:strVal val="visible"/>
                                      </p:to>
                                    </p:set>
                                    <p:animEffect transition="in" filter="barn(inVertical)">
                                      <p:cBhvr>
                                        <p:cTn id="40" dur="500"/>
                                        <p:tgtEl>
                                          <p:spTgt spid="3">
                                            <p:txEl>
                                              <p:pRg st="14" end="14"/>
                                            </p:txEl>
                                          </p:spTgt>
                                        </p:tgtEl>
                                      </p:cBhvr>
                                    </p:animEffect>
                                  </p:childTnLst>
                                </p:cTn>
                              </p:par>
                              <p:par>
                                <p:cTn id="41" presetID="16" presetClass="entr" presetSubtype="21" fill="hold" nodeType="withEffect">
                                  <p:stCondLst>
                                    <p:cond delay="0"/>
                                  </p:stCondLst>
                                  <p:childTnLst>
                                    <p:set>
                                      <p:cBhvr>
                                        <p:cTn id="42" dur="1" fill="hold">
                                          <p:stCondLst>
                                            <p:cond delay="0"/>
                                          </p:stCondLst>
                                        </p:cTn>
                                        <p:tgtEl>
                                          <p:spTgt spid="3">
                                            <p:txEl>
                                              <p:pRg st="15" end="15"/>
                                            </p:txEl>
                                          </p:spTgt>
                                        </p:tgtEl>
                                        <p:attrNameLst>
                                          <p:attrName>style.visibility</p:attrName>
                                        </p:attrNameLst>
                                      </p:cBhvr>
                                      <p:to>
                                        <p:strVal val="visible"/>
                                      </p:to>
                                    </p:set>
                                    <p:animEffect transition="in" filter="barn(inVertical)">
                                      <p:cBhvr>
                                        <p:cTn id="43" dur="500"/>
                                        <p:tgtEl>
                                          <p:spTgt spid="3">
                                            <p:txEl>
                                              <p:pRg st="15" end="15"/>
                                            </p:txEl>
                                          </p:spTgt>
                                        </p:tgtEl>
                                      </p:cBhvr>
                                    </p:animEffect>
                                  </p:childTnLst>
                                </p:cTn>
                              </p:par>
                              <p:par>
                                <p:cTn id="44" presetID="16" presetClass="entr" presetSubtype="21" fill="hold" nodeType="withEffect">
                                  <p:stCondLst>
                                    <p:cond delay="0"/>
                                  </p:stCondLst>
                                  <p:childTnLst>
                                    <p:set>
                                      <p:cBhvr>
                                        <p:cTn id="45" dur="1" fill="hold">
                                          <p:stCondLst>
                                            <p:cond delay="0"/>
                                          </p:stCondLst>
                                        </p:cTn>
                                        <p:tgtEl>
                                          <p:spTgt spid="3">
                                            <p:txEl>
                                              <p:pRg st="16" end="16"/>
                                            </p:txEl>
                                          </p:spTgt>
                                        </p:tgtEl>
                                        <p:attrNameLst>
                                          <p:attrName>style.visibility</p:attrName>
                                        </p:attrNameLst>
                                      </p:cBhvr>
                                      <p:to>
                                        <p:strVal val="visible"/>
                                      </p:to>
                                    </p:set>
                                    <p:animEffect transition="in" filter="barn(inVertical)">
                                      <p:cBhvr>
                                        <p:cTn id="46" dur="5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251520" y="1556792"/>
            <a:ext cx="8712968" cy="4678204"/>
          </a:xfrm>
          <a:prstGeom prst="rect">
            <a:avLst/>
          </a:prstGeom>
        </p:spPr>
        <p:txBody>
          <a:bodyPr wrap="square">
            <a:spAutoFit/>
          </a:bodyPr>
          <a:lstStyle/>
          <a:p>
            <a:pPr marL="285750" lvl="0" indent="-285750" algn="just">
              <a:buFont typeface="Wingdings" pitchFamily="2" charset="2"/>
              <a:buChar char="Ø"/>
            </a:pPr>
            <a:endParaRPr lang="tr-TR" sz="1600" dirty="0" smtClean="0">
              <a:latin typeface="Times New Roman" pitchFamily="18" charset="0"/>
              <a:cs typeface="Times New Roman" pitchFamily="18" charset="0"/>
            </a:endParaRPr>
          </a:p>
          <a:p>
            <a:endParaRPr lang="tr-TR" sz="1600" dirty="0">
              <a:latin typeface="Times New Roman" panose="02020603050405020304" pitchFamily="18" charset="0"/>
              <a:cs typeface="Times New Roman" panose="02020603050405020304" pitchFamily="18" charset="0"/>
            </a:endParaRPr>
          </a:p>
          <a:p>
            <a:pPr algn="just"/>
            <a:r>
              <a:rPr lang="tr-TR" sz="1400" b="1" u="sng" dirty="0" smtClean="0">
                <a:latin typeface="Times New Roman" panose="02020603050405020304" pitchFamily="18" charset="0"/>
                <a:cs typeface="Times New Roman" panose="02020603050405020304" pitchFamily="18" charset="0"/>
              </a:rPr>
              <a:t>İİK m.280: </a:t>
            </a:r>
            <a:r>
              <a:rPr lang="tr-TR" sz="1400" dirty="0" smtClean="0">
                <a:latin typeface="Times New Roman" panose="02020603050405020304" pitchFamily="18" charset="0"/>
                <a:cs typeface="Times New Roman" panose="02020603050405020304" pitchFamily="18" charset="0"/>
              </a:rPr>
              <a:t>Malvarlığı </a:t>
            </a:r>
            <a:r>
              <a:rPr lang="tr-TR" sz="1400" dirty="0">
                <a:latin typeface="Times New Roman" panose="02020603050405020304" pitchFamily="18" charset="0"/>
                <a:cs typeface="Times New Roman" panose="02020603050405020304" pitchFamily="18" charset="0"/>
              </a:rPr>
              <a:t>borçlarına yetmeyen bir borçlunun, alacaklılarına zarar verme kastıyla yaptığı tüm işlemler, borçlunun içinde bulunduğu mali durumun ve zarar verme kastının, işlemin diğer tarafınca bilindiği veya bilinmesini gerektiren açık emarelerin bulunduğu hallerde iptal edilebilir. Şu kadar ki, işlemin gerçekleştiği tarihten itibaren beş yıl içinde borçlu aleyhine haciz veya iflas yoluyla takipte bulunulmuş </a:t>
            </a:r>
            <a:r>
              <a:rPr lang="tr-TR" sz="1400" dirty="0" smtClean="0">
                <a:latin typeface="Times New Roman" panose="02020603050405020304" pitchFamily="18" charset="0"/>
                <a:cs typeface="Times New Roman" panose="02020603050405020304" pitchFamily="18" charset="0"/>
              </a:rPr>
              <a:t>olmalıdır.</a:t>
            </a:r>
          </a:p>
          <a:p>
            <a:pPr algn="just"/>
            <a:endParaRPr lang="tr-TR" sz="1400" dirty="0" smtClean="0">
              <a:latin typeface="Times New Roman" panose="02020603050405020304" pitchFamily="18" charset="0"/>
              <a:cs typeface="Times New Roman" panose="02020603050405020304" pitchFamily="18" charset="0"/>
            </a:endParaRPr>
          </a:p>
          <a:p>
            <a:pPr algn="just"/>
            <a:endParaRPr lang="tr-TR" sz="1400" dirty="0">
              <a:latin typeface="Times New Roman" panose="02020603050405020304" pitchFamily="18" charset="0"/>
              <a:cs typeface="Times New Roman" panose="02020603050405020304" pitchFamily="18" charset="0"/>
            </a:endParaRPr>
          </a:p>
          <a:p>
            <a:pPr algn="just"/>
            <a:r>
              <a:rPr lang="tr-TR" sz="1400" dirty="0" smtClean="0">
                <a:latin typeface="Times New Roman" panose="02020603050405020304" pitchFamily="18" charset="0"/>
                <a:cs typeface="Times New Roman" panose="02020603050405020304" pitchFamily="18" charset="0"/>
              </a:rPr>
              <a:t>Üçüncü </a:t>
            </a:r>
            <a:r>
              <a:rPr lang="tr-TR" sz="1400" dirty="0">
                <a:latin typeface="Times New Roman" panose="02020603050405020304" pitchFamily="18" charset="0"/>
                <a:cs typeface="Times New Roman" panose="02020603050405020304" pitchFamily="18" charset="0"/>
              </a:rPr>
              <a:t>şahıs, borçlunun karı veya kocası, usul veya füruu ile üçüncü dereceye kadar (bu derece dahil) kan ve sıhri hısımları evlât edineni veya evlâtlığı ise borçlunun birinci fıkrada beyan olunan </a:t>
            </a:r>
            <a:r>
              <a:rPr lang="tr-TR" sz="1400" u="sng" dirty="0">
                <a:latin typeface="Times New Roman" panose="02020603050405020304" pitchFamily="18" charset="0"/>
                <a:cs typeface="Times New Roman" panose="02020603050405020304" pitchFamily="18" charset="0"/>
              </a:rPr>
              <a:t>durumunu bildiği farz olunur</a:t>
            </a:r>
            <a:r>
              <a:rPr lang="tr-TR" sz="1400" dirty="0">
                <a:latin typeface="Times New Roman" panose="02020603050405020304" pitchFamily="18" charset="0"/>
                <a:cs typeface="Times New Roman" panose="02020603050405020304" pitchFamily="18" charset="0"/>
              </a:rPr>
              <a:t>. Bunun hilâfını üçüncü şahıs, ancak 279 uncu maddenin son fıkrasına göre </a:t>
            </a:r>
            <a:r>
              <a:rPr lang="tr-TR" sz="1400" dirty="0" err="1">
                <a:latin typeface="Times New Roman" panose="02020603050405020304" pitchFamily="18" charset="0"/>
                <a:cs typeface="Times New Roman" panose="02020603050405020304" pitchFamily="18" charset="0"/>
              </a:rPr>
              <a:t>isbat</a:t>
            </a:r>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edebilir. </a:t>
            </a:r>
          </a:p>
          <a:p>
            <a:pPr algn="just"/>
            <a:endParaRPr lang="tr-TR" sz="1400" dirty="0" smtClean="0">
              <a:latin typeface="Times New Roman" panose="02020603050405020304" pitchFamily="18" charset="0"/>
              <a:cs typeface="Times New Roman" panose="02020603050405020304" pitchFamily="18" charset="0"/>
            </a:endParaRPr>
          </a:p>
          <a:p>
            <a:pPr algn="just"/>
            <a:endParaRPr lang="tr-TR" sz="1400" dirty="0">
              <a:latin typeface="Times New Roman" panose="02020603050405020304" pitchFamily="18" charset="0"/>
              <a:cs typeface="Times New Roman" panose="02020603050405020304" pitchFamily="18" charset="0"/>
            </a:endParaRPr>
          </a:p>
          <a:p>
            <a:pPr algn="just"/>
            <a:r>
              <a:rPr lang="tr-TR" sz="1400" dirty="0" smtClean="0">
                <a:latin typeface="Times New Roman" panose="02020603050405020304" pitchFamily="18" charset="0"/>
                <a:cs typeface="Times New Roman" panose="02020603050405020304" pitchFamily="18" charset="0"/>
              </a:rPr>
              <a:t>Ticari </a:t>
            </a:r>
            <a:r>
              <a:rPr lang="tr-TR" sz="1400" dirty="0">
                <a:latin typeface="Times New Roman" panose="02020603050405020304" pitchFamily="18" charset="0"/>
                <a:cs typeface="Times New Roman" panose="02020603050405020304" pitchFamily="18" charset="0"/>
              </a:rPr>
              <a:t>işletmenin veya işyerindeki mevcut ticari emtianın tamamını veya mühim bir kısmını devir veya satın alan yahut bir kısmını iktisapla beraber işyerini sonradan işgal eden şahsın, borçlunun alacaklılarını ızrar </a:t>
            </a:r>
            <a:r>
              <a:rPr lang="tr-TR" sz="1400" dirty="0" err="1">
                <a:latin typeface="Times New Roman" panose="02020603050405020304" pitchFamily="18" charset="0"/>
                <a:cs typeface="Times New Roman" panose="02020603050405020304" pitchFamily="18" charset="0"/>
              </a:rPr>
              <a:t>kasdını</a:t>
            </a:r>
            <a:r>
              <a:rPr lang="tr-TR" sz="1400" dirty="0">
                <a:latin typeface="Times New Roman" panose="02020603050405020304" pitchFamily="18" charset="0"/>
                <a:cs typeface="Times New Roman" panose="02020603050405020304" pitchFamily="18" charset="0"/>
              </a:rPr>
              <a:t> bildiği ve borçlunun da bu hallerde ızrar </a:t>
            </a:r>
            <a:r>
              <a:rPr lang="tr-TR" sz="1400" dirty="0" err="1">
                <a:latin typeface="Times New Roman" panose="02020603050405020304" pitchFamily="18" charset="0"/>
                <a:cs typeface="Times New Roman" panose="02020603050405020304" pitchFamily="18" charset="0"/>
              </a:rPr>
              <a:t>kasdiyle</a:t>
            </a:r>
            <a:r>
              <a:rPr lang="tr-TR" sz="1400" dirty="0">
                <a:latin typeface="Times New Roman" panose="02020603050405020304" pitchFamily="18" charset="0"/>
                <a:cs typeface="Times New Roman" panose="02020603050405020304" pitchFamily="18" charset="0"/>
              </a:rPr>
              <a:t> hareket ettiği kabul olunur. Bu karine, ancak iptal davasını açan alacaklıya devir, satış veya terk tarihinden en az üç ay evvel keyfiyetin yazılı olarak bildirildiğini veya ticari işletmenin bulunduğu yerde görülebilir levhaları asmakla beraber Ticaret Sicili Gazetesiyle; bu mümkün olmadığı takdirde bütün alacaklıların ıttılaını temin edecek şekilde münasip vasıtalarla ilân olunduğunu ispatla çürütülebilir.</a:t>
            </a:r>
          </a:p>
          <a:p>
            <a:pPr marL="285750" indent="-285750" algn="just">
              <a:buFont typeface="Wingdings" panose="05000000000000000000" pitchFamily="2" charset="2"/>
              <a:buChar char="Ø"/>
            </a:pPr>
            <a:endParaRPr lang="tr-TR" sz="1400" dirty="0">
              <a:latin typeface="Times New Roman" panose="02020603050405020304" pitchFamily="18" charset="0"/>
              <a:cs typeface="Times New Roman" panose="02020603050405020304" pitchFamily="18" charset="0"/>
            </a:endParaRPr>
          </a:p>
          <a:p>
            <a:pPr marL="285750" lvl="0" indent="-285750" algn="just">
              <a:buFont typeface="Wingdings" pitchFamily="2" charset="2"/>
              <a:buChar char="Ø"/>
            </a:pPr>
            <a:endParaRPr lang="tr-TR" sz="1400" b="1" u="sng"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pPr>
              <a:defRPr/>
            </a:pPr>
            <a:fld id="{99ABCDB8-6D1E-469A-A948-70E728DE9D8D}" type="slidenum">
              <a:rPr lang="tr-TR" smtClean="0"/>
              <a:pPr>
                <a:defRPr/>
              </a:pPr>
              <a:t>12</a:t>
            </a:fld>
            <a:endParaRPr lang="tr-TR"/>
          </a:p>
        </p:txBody>
      </p:sp>
    </p:spTree>
    <p:extLst>
      <p:ext uri="{BB962C8B-B14F-4D97-AF65-F5344CB8AC3E}">
        <p14:creationId xmlns:p14="http://schemas.microsoft.com/office/powerpoint/2010/main" val="2430683311"/>
      </p:ext>
    </p:extLst>
  </p:cSld>
  <p:clrMapOvr>
    <a:masterClrMapping/>
  </p:clrMapOvr>
  <mc:AlternateContent xmlns:mc="http://schemas.openxmlformats.org/markup-compatibility/2006" xmlns:p14="http://schemas.microsoft.com/office/powerpoint/2010/main">
    <mc:Choice Requires="p14">
      <p:transition p14:dur="10" advTm="883000"/>
    </mc:Choice>
    <mc:Fallback xmlns="">
      <p:transition advTm="88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arn(inVertic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Effect transition="in" filter="barn(inVertical)">
                                      <p:cBhvr>
                                        <p:cTn id="1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1196752"/>
            <a:ext cx="8064896" cy="5078313"/>
          </a:xfrm>
          <a:prstGeom prst="rect">
            <a:avLst/>
          </a:prstGeom>
        </p:spPr>
        <p:txBody>
          <a:bodyPr wrap="square">
            <a:spAutoFit/>
          </a:bodyPr>
          <a:lstStyle/>
          <a:p>
            <a:pPr marL="285750" lvl="0" indent="-285750" algn="just">
              <a:buFont typeface="Wingdings" pitchFamily="2" charset="2"/>
              <a:buChar char="Ø"/>
            </a:pPr>
            <a:endParaRPr lang="tr-TR" sz="1600" dirty="0" smtClean="0">
              <a:latin typeface="Times New Roman" pitchFamily="18" charset="0"/>
              <a:cs typeface="Times New Roman" pitchFamily="18" charset="0"/>
            </a:endParaRPr>
          </a:p>
          <a:p>
            <a:pPr marL="285750" lvl="0" indent="-285750" algn="just">
              <a:buFont typeface="Wingdings" pitchFamily="2" charset="2"/>
              <a:buChar char="Ø"/>
            </a:pPr>
            <a:r>
              <a:rPr lang="tr-TR" sz="1400" dirty="0" err="1" smtClean="0">
                <a:latin typeface="Times New Roman" pitchFamily="18" charset="0"/>
                <a:cs typeface="Times New Roman" pitchFamily="18" charset="0"/>
              </a:rPr>
              <a:t>Meskeniyet</a:t>
            </a:r>
            <a:r>
              <a:rPr lang="tr-TR" sz="1400" dirty="0" smtClean="0">
                <a:latin typeface="Times New Roman" pitchFamily="18" charset="0"/>
                <a:cs typeface="Times New Roman" pitchFamily="18" charset="0"/>
              </a:rPr>
              <a:t> iddiasında bulunma yetkisi sadece takip borçlusuna aittir. (İİK m.82) Takip borçlusu konumunda olmayan üçüncü kişinin açılan tasarrufun iptali davası sonrasında </a:t>
            </a:r>
            <a:r>
              <a:rPr lang="tr-TR" sz="1400" dirty="0" err="1" smtClean="0">
                <a:latin typeface="Times New Roman" pitchFamily="18" charset="0"/>
                <a:cs typeface="Times New Roman" pitchFamily="18" charset="0"/>
              </a:rPr>
              <a:t>meskeniyet</a:t>
            </a:r>
            <a:r>
              <a:rPr lang="tr-TR" sz="1400" dirty="0" smtClean="0">
                <a:latin typeface="Times New Roman" pitchFamily="18" charset="0"/>
                <a:cs typeface="Times New Roman" pitchFamily="18" charset="0"/>
              </a:rPr>
              <a:t> iddiasında bulunması hukuken mümkün değildir. (Yargıtay 12.HD.,08.02.2005, E. 24990, K. 2109)</a:t>
            </a:r>
          </a:p>
          <a:p>
            <a:pPr marL="285750" lvl="0" indent="-285750" algn="just">
              <a:buFont typeface="Wingdings" pitchFamily="2" charset="2"/>
              <a:buChar char="Ø"/>
            </a:pPr>
            <a:endParaRPr lang="tr-TR" sz="1400" dirty="0">
              <a:latin typeface="Times New Roman" pitchFamily="18" charset="0"/>
              <a:cs typeface="Times New Roman" pitchFamily="18" charset="0"/>
            </a:endParaRPr>
          </a:p>
          <a:p>
            <a:pPr marL="285750" indent="-285750" algn="just">
              <a:buFont typeface="Wingdings" panose="05000000000000000000" pitchFamily="2" charset="2"/>
              <a:buChar char="Ø"/>
            </a:pPr>
            <a:r>
              <a:rPr lang="tr-TR" sz="1400" dirty="0">
                <a:latin typeface="Times New Roman" pitchFamily="18" charset="0"/>
                <a:cs typeface="Times New Roman" pitchFamily="18" charset="0"/>
              </a:rPr>
              <a:t>Tasarrufun iptali davası açılmadan önce malın yeniden el değiştirip değiştirmediği mutlaka tespit edilmelidir.</a:t>
            </a:r>
          </a:p>
          <a:p>
            <a:pPr algn="just"/>
            <a:endParaRPr lang="tr-TR" sz="1400" dirty="0">
              <a:latin typeface="Times New Roman" pitchFamily="18" charset="0"/>
              <a:cs typeface="Times New Roman" pitchFamily="18" charset="0"/>
            </a:endParaRPr>
          </a:p>
          <a:p>
            <a:pPr marL="285750" lvl="0" indent="-285750" algn="just">
              <a:buFont typeface="Wingdings" pitchFamily="2" charset="2"/>
              <a:buChar char="Ø"/>
            </a:pPr>
            <a:r>
              <a:rPr lang="tr-TR" sz="1400" dirty="0">
                <a:latin typeface="Times New Roman" pitchFamily="18" charset="0"/>
                <a:cs typeface="Times New Roman" pitchFamily="18" charset="0"/>
              </a:rPr>
              <a:t>Mal yeniden el değiştirmiş ise yeni malik yönünden de iptal koşullarının bulunup bulunmadığı araştırılmalıdır.</a:t>
            </a:r>
          </a:p>
          <a:p>
            <a:pPr lvl="0" algn="just"/>
            <a:endParaRPr lang="tr-TR" sz="1400" dirty="0">
              <a:latin typeface="Times New Roman" pitchFamily="18" charset="0"/>
              <a:cs typeface="Times New Roman" pitchFamily="18" charset="0"/>
            </a:endParaRPr>
          </a:p>
          <a:p>
            <a:pPr marL="285750" lvl="0" indent="-285750" algn="just">
              <a:buFont typeface="Wingdings" pitchFamily="2" charset="2"/>
              <a:buChar char="Ø"/>
            </a:pPr>
            <a:r>
              <a:rPr lang="tr-TR" sz="1400" dirty="0">
                <a:latin typeface="Times New Roman" pitchFamily="18" charset="0"/>
                <a:cs typeface="Times New Roman" pitchFamily="18" charset="0"/>
              </a:rPr>
              <a:t>Yeni malik yönünden iptal koşullarının bulunduğu sonucuna ulaşılırsa, bu kişi de davalı gösterilen tasarrufun iptali davası açılır. Ancak bu durumda mahkeme teminat aramaksızın ihtiyati haciz kararı veremez. (İİK m.281/2)</a:t>
            </a:r>
          </a:p>
          <a:p>
            <a:pPr lvl="0" algn="just"/>
            <a:endParaRPr lang="tr-TR" sz="1400" dirty="0">
              <a:latin typeface="Times New Roman" pitchFamily="18" charset="0"/>
              <a:cs typeface="Times New Roman" pitchFamily="18" charset="0"/>
            </a:endParaRPr>
          </a:p>
          <a:p>
            <a:pPr marL="285750" lvl="0" indent="-285750" algn="just">
              <a:buFont typeface="Wingdings" pitchFamily="2" charset="2"/>
              <a:buChar char="Ø"/>
            </a:pPr>
            <a:r>
              <a:rPr lang="tr-TR" sz="1400" dirty="0">
                <a:latin typeface="Times New Roman" pitchFamily="18" charset="0"/>
                <a:cs typeface="Times New Roman" pitchFamily="18" charset="0"/>
              </a:rPr>
              <a:t>Yeni malik yönünden iptal koşullarının bulunmadığı sonucuna ulaşılırsa (kötü niyeti ispat edilemezse) tasarrufun iptali değil, </a:t>
            </a:r>
            <a:r>
              <a:rPr lang="tr-TR" sz="1400" u="sng" dirty="0">
                <a:latin typeface="Times New Roman" pitchFamily="18" charset="0"/>
                <a:cs typeface="Times New Roman" pitchFamily="18" charset="0"/>
              </a:rPr>
              <a:t>borçludan malı devralan </a:t>
            </a:r>
            <a:r>
              <a:rPr lang="tr-TR" sz="1400" u="sng" dirty="0" err="1">
                <a:latin typeface="Times New Roman" pitchFamily="18" charset="0"/>
                <a:cs typeface="Times New Roman" pitchFamily="18" charset="0"/>
              </a:rPr>
              <a:t>kötüniyetli</a:t>
            </a:r>
            <a:r>
              <a:rPr lang="tr-TR" sz="1400" u="sng" dirty="0">
                <a:latin typeface="Times New Roman" pitchFamily="18" charset="0"/>
                <a:cs typeface="Times New Roman" pitchFamily="18" charset="0"/>
              </a:rPr>
              <a:t> üçüncü kişiye karşı </a:t>
            </a:r>
            <a:r>
              <a:rPr lang="tr-TR" sz="1400" dirty="0">
                <a:latin typeface="Times New Roman" pitchFamily="18" charset="0"/>
                <a:cs typeface="Times New Roman" pitchFamily="18" charset="0"/>
              </a:rPr>
              <a:t>tazminat talebinde bulunulmalıdır. –Her ne kadar tazminat talebinin muhatabı olmayacak ise de  bu davada zorunlu dava arkadaşı olan borçlu da taraf gösterilmelidir.-  </a:t>
            </a:r>
            <a:r>
              <a:rPr lang="tr-TR" sz="1400" b="1" dirty="0">
                <a:latin typeface="Times New Roman" pitchFamily="18" charset="0"/>
                <a:cs typeface="Times New Roman" pitchFamily="18" charset="0"/>
              </a:rPr>
              <a:t>(İİK m.283/2 – İptal davası, üçüncü şahsın elinden çıkarmış olduğu mallar yerine geçen değere taalluk ediyorsa, bu değerler nispetinde </a:t>
            </a:r>
            <a:r>
              <a:rPr lang="tr-TR" sz="1400" b="1" u="sng" dirty="0">
                <a:latin typeface="Times New Roman" pitchFamily="18" charset="0"/>
                <a:cs typeface="Times New Roman" pitchFamily="18" charset="0"/>
              </a:rPr>
              <a:t>üçüncü şahıs </a:t>
            </a:r>
            <a:r>
              <a:rPr lang="tr-TR" sz="1400" b="1" dirty="0">
                <a:latin typeface="Times New Roman" pitchFamily="18" charset="0"/>
                <a:cs typeface="Times New Roman" pitchFamily="18" charset="0"/>
              </a:rPr>
              <a:t>nakden tazmine (Davacının alacağından fazla olmamak üzere) mahkum edilir.»</a:t>
            </a:r>
            <a:endParaRPr lang="tr-TR" sz="1400" dirty="0" smtClean="0">
              <a:latin typeface="Times New Roman" pitchFamily="18" charset="0"/>
              <a:cs typeface="Times New Roman" pitchFamily="18" charset="0"/>
            </a:endParaRPr>
          </a:p>
          <a:p>
            <a:pPr marL="285750" lvl="0" indent="-285750" algn="just">
              <a:buFont typeface="Wingdings" pitchFamily="2" charset="2"/>
              <a:buChar char="Ø"/>
            </a:pPr>
            <a:endParaRPr lang="tr-TR" sz="1400" i="1" dirty="0">
              <a:latin typeface="Times New Roman" panose="02020603050405020304" pitchFamily="18" charset="0"/>
              <a:cs typeface="Times New Roman" panose="02020603050405020304" pitchFamily="18" charset="0"/>
            </a:endParaRPr>
          </a:p>
          <a:p>
            <a:pPr lvl="0" algn="just"/>
            <a:endParaRPr lang="tr-TR" sz="1400" i="1"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pPr>
              <a:defRPr/>
            </a:pPr>
            <a:fld id="{99ABCDB8-6D1E-469A-A948-70E728DE9D8D}" type="slidenum">
              <a:rPr lang="tr-TR" smtClean="0"/>
              <a:pPr>
                <a:defRPr/>
              </a:pPr>
              <a:t>13</a:t>
            </a:fld>
            <a:endParaRPr lang="tr-TR"/>
          </a:p>
        </p:txBody>
      </p:sp>
    </p:spTree>
    <p:extLst>
      <p:ext uri="{BB962C8B-B14F-4D97-AF65-F5344CB8AC3E}">
        <p14:creationId xmlns:p14="http://schemas.microsoft.com/office/powerpoint/2010/main" val="2969328769"/>
      </p:ext>
    </p:extLst>
  </p:cSld>
  <p:clrMapOvr>
    <a:masterClrMapping/>
  </p:clrMapOvr>
  <mc:AlternateContent xmlns:mc="http://schemas.openxmlformats.org/markup-compatibility/2006" xmlns:p14="http://schemas.microsoft.com/office/powerpoint/2010/main">
    <mc:Choice Requires="p14">
      <p:transition p14:dur="10" advTm="883000"/>
    </mc:Choice>
    <mc:Fallback xmlns="">
      <p:transition advTm="88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9" end="9"/>
                                            </p:txEl>
                                          </p:spTgt>
                                        </p:tgtEl>
                                        <p:attrNameLst>
                                          <p:attrName>style.visibility</p:attrName>
                                        </p:attrNameLst>
                                      </p:cBhvr>
                                      <p:to>
                                        <p:strVal val="visible"/>
                                      </p:to>
                                    </p:set>
                                    <p:animEffect transition="in" filter="barn(inVertical)">
                                      <p:cBhvr>
                                        <p:cTn id="12" dur="500"/>
                                        <p:tgtEl>
                                          <p:spTgt spid="2">
                                            <p:txEl>
                                              <p:pRg st="9" end="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arn(inVertical)">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barn(inVertical)">
                                      <p:cBhvr>
                                        <p:cTn id="27"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95536" y="1700808"/>
            <a:ext cx="7920880" cy="4462760"/>
          </a:xfrm>
          <a:prstGeom prst="rect">
            <a:avLst/>
          </a:prstGeom>
        </p:spPr>
        <p:txBody>
          <a:bodyPr wrap="square">
            <a:spAutoFit/>
          </a:bodyPr>
          <a:lstStyle/>
          <a:p>
            <a:pPr lvl="0" algn="just"/>
            <a:r>
              <a:rPr lang="tr-TR" sz="1400" b="1" dirty="0" smtClean="0">
                <a:latin typeface="Times New Roman" pitchFamily="18" charset="0"/>
                <a:cs typeface="Times New Roman" pitchFamily="18" charset="0"/>
              </a:rPr>
              <a:t>   </a:t>
            </a:r>
          </a:p>
          <a:p>
            <a:pPr marL="285750" lvl="0" indent="-285750" algn="just">
              <a:buFont typeface="Wingdings" pitchFamily="2" charset="2"/>
              <a:buChar char="Ø"/>
            </a:pPr>
            <a:r>
              <a:rPr lang="tr-TR" sz="1400" dirty="0" smtClean="0">
                <a:latin typeface="Times New Roman" pitchFamily="18" charset="0"/>
                <a:cs typeface="Times New Roman" pitchFamily="18" charset="0"/>
              </a:rPr>
              <a:t>Böyle bir durumda takdir edilecek olan tazminata tasarruf tarihinden itibaren değil mahkeme kararı tarihinden itibaren faiz yürütülebilir.</a:t>
            </a:r>
          </a:p>
          <a:p>
            <a:pPr lvl="0" algn="just"/>
            <a:endParaRPr lang="tr-TR" sz="1400" dirty="0" smtClean="0">
              <a:latin typeface="Times New Roman" pitchFamily="18" charset="0"/>
              <a:cs typeface="Times New Roman" pitchFamily="18" charset="0"/>
            </a:endParaRPr>
          </a:p>
          <a:p>
            <a:pPr marL="285750" lvl="0" indent="-285750" algn="just">
              <a:buFont typeface="Wingdings" pitchFamily="2" charset="2"/>
              <a:buChar char="Ø"/>
            </a:pPr>
            <a:r>
              <a:rPr lang="tr-TR" sz="1400" dirty="0">
                <a:latin typeface="Times New Roman" pitchFamily="18" charset="0"/>
                <a:cs typeface="Times New Roman" pitchFamily="18" charset="0"/>
              </a:rPr>
              <a:t>İİK m.282/son </a:t>
            </a:r>
            <a:r>
              <a:rPr lang="tr-TR" sz="1400" b="1" dirty="0">
                <a:latin typeface="Times New Roman" pitchFamily="18" charset="0"/>
                <a:cs typeface="Times New Roman" pitchFamily="18" charset="0"/>
              </a:rPr>
              <a:t>«İptal davası iyiniyetli üçüncü şahısların haklarını ihlal etmez</a:t>
            </a:r>
            <a:r>
              <a:rPr lang="tr-TR" sz="1400" b="1" dirty="0" smtClean="0">
                <a:latin typeface="Times New Roman" pitchFamily="18" charset="0"/>
                <a:cs typeface="Times New Roman" pitchFamily="18" charset="0"/>
              </a:rPr>
              <a:t>»</a:t>
            </a:r>
            <a:endParaRPr lang="tr-TR" sz="1400" b="1" dirty="0">
              <a:latin typeface="Times New Roman" pitchFamily="18" charset="0"/>
              <a:cs typeface="Times New Roman" pitchFamily="18" charset="0"/>
            </a:endParaRPr>
          </a:p>
          <a:p>
            <a:pPr marL="285750" lvl="0" indent="-285750" algn="just">
              <a:buFont typeface="Wingdings" pitchFamily="2" charset="2"/>
              <a:buChar char="Ø"/>
            </a:pPr>
            <a:endParaRPr lang="tr-TR" sz="1400" b="1" dirty="0">
              <a:latin typeface="Times New Roman" pitchFamily="18" charset="0"/>
              <a:cs typeface="Times New Roman" pitchFamily="18" charset="0"/>
            </a:endParaRPr>
          </a:p>
          <a:p>
            <a:pPr marL="285750" lvl="0" indent="-285750" algn="just">
              <a:buFont typeface="Wingdings" pitchFamily="2" charset="2"/>
              <a:buChar char="Ø"/>
            </a:pPr>
            <a:r>
              <a:rPr lang="tr-TR" sz="1400" dirty="0">
                <a:latin typeface="Times New Roman" pitchFamily="18" charset="0"/>
                <a:cs typeface="Times New Roman" pitchFamily="18" charset="0"/>
              </a:rPr>
              <a:t>Bu nedenle, taşınmazı kötü niyetli olarak devralan üçüncü kişi bu taşınmazı iyiniyetli bir  kişiye ipotek etmiş ise ipotek alacaklısının iyi niyetinin korunması gerekir</a:t>
            </a:r>
            <a:r>
              <a:rPr lang="tr-TR" sz="1400" dirty="0" smtClean="0">
                <a:latin typeface="Times New Roman" pitchFamily="18" charset="0"/>
                <a:cs typeface="Times New Roman" pitchFamily="18" charset="0"/>
              </a:rPr>
              <a:t>.</a:t>
            </a:r>
            <a:endParaRPr lang="tr-TR" sz="1400" dirty="0">
              <a:latin typeface="Times New Roman" pitchFamily="18" charset="0"/>
              <a:cs typeface="Times New Roman" pitchFamily="18" charset="0"/>
            </a:endParaRPr>
          </a:p>
          <a:p>
            <a:pPr marL="285750" lvl="0" indent="-285750" algn="just">
              <a:buFont typeface="Wingdings" pitchFamily="2" charset="2"/>
              <a:buChar char="Ø"/>
            </a:pPr>
            <a:endParaRPr lang="tr-TR" sz="1400" dirty="0">
              <a:latin typeface="Times New Roman" pitchFamily="18" charset="0"/>
              <a:cs typeface="Times New Roman" pitchFamily="18" charset="0"/>
            </a:endParaRPr>
          </a:p>
          <a:p>
            <a:pPr marL="285750" lvl="0" indent="-285750" algn="just">
              <a:buFont typeface="Wingdings" pitchFamily="2" charset="2"/>
              <a:buChar char="Ø"/>
            </a:pPr>
            <a:r>
              <a:rPr lang="tr-TR" sz="1400" dirty="0">
                <a:latin typeface="Times New Roman" pitchFamily="18" charset="0"/>
                <a:cs typeface="Times New Roman" pitchFamily="18" charset="0"/>
              </a:rPr>
              <a:t>Bununla birlikte Yargıtay, konu hakkında çelişkili kararlar vermektedir</a:t>
            </a:r>
            <a:r>
              <a:rPr lang="tr-TR" sz="1400" dirty="0" smtClean="0">
                <a:latin typeface="Times New Roman" pitchFamily="18" charset="0"/>
                <a:cs typeface="Times New Roman" pitchFamily="18" charset="0"/>
              </a:rPr>
              <a:t>.</a:t>
            </a:r>
            <a:endParaRPr lang="tr-TR" sz="1400" dirty="0">
              <a:latin typeface="Times New Roman" pitchFamily="18" charset="0"/>
              <a:cs typeface="Times New Roman" pitchFamily="18" charset="0"/>
            </a:endParaRPr>
          </a:p>
          <a:p>
            <a:pPr marL="285750" lvl="0" indent="-285750" algn="just">
              <a:buFont typeface="Wingdings" pitchFamily="2" charset="2"/>
              <a:buChar char="Ø"/>
            </a:pPr>
            <a:endParaRPr lang="tr-TR" sz="1400" dirty="0">
              <a:latin typeface="Times New Roman" pitchFamily="18" charset="0"/>
              <a:cs typeface="Times New Roman" pitchFamily="18" charset="0"/>
            </a:endParaRPr>
          </a:p>
          <a:p>
            <a:pPr marL="285750" indent="-285750" algn="just">
              <a:buFont typeface="Wingdings" pitchFamily="2" charset="2"/>
              <a:buChar char="Ø"/>
            </a:pPr>
            <a:r>
              <a:rPr lang="tr-TR" sz="1400" i="1" dirty="0">
                <a:latin typeface="Times New Roman" panose="02020603050405020304" pitchFamily="18" charset="0"/>
                <a:cs typeface="Times New Roman" panose="02020603050405020304" pitchFamily="18" charset="0"/>
              </a:rPr>
              <a:t>«Tasarrufun iptali davası, takıp alacaklısı Turgut Balcı ile taşınmaz maliki Oğuz Uçak arasında görülmüştür. Tasarrufun iptali davasında ipotek alacaklısı banka taraf olmadığı gibi ipoteğin kaldırılması da söz konusu değildir. Dolayısıyla tesis edilen ipotek bedeli rüçhanlı alacak kapsamındadır.» </a:t>
            </a:r>
            <a:r>
              <a:rPr lang="tr-TR" sz="1400" dirty="0">
                <a:latin typeface="Times New Roman" pitchFamily="18" charset="0"/>
                <a:cs typeface="Times New Roman" pitchFamily="18" charset="0"/>
              </a:rPr>
              <a:t>(Yargıtay 12.HD., 10.12.2012,  E:25903, K:37117)</a:t>
            </a:r>
          </a:p>
          <a:p>
            <a:pPr algn="just"/>
            <a:endParaRPr lang="tr-TR" sz="1400" i="1" dirty="0">
              <a:latin typeface="Times New Roman" panose="02020603050405020304" pitchFamily="18" charset="0"/>
              <a:cs typeface="Times New Roman" panose="02020603050405020304" pitchFamily="18" charset="0"/>
            </a:endParaRPr>
          </a:p>
          <a:p>
            <a:pPr lvl="0" algn="just"/>
            <a:endParaRPr lang="tr-TR" sz="1400" dirty="0">
              <a:latin typeface="Times New Roman" pitchFamily="18" charset="0"/>
              <a:cs typeface="Times New Roman" pitchFamily="18" charset="0"/>
            </a:endParaRPr>
          </a:p>
          <a:p>
            <a:pPr marL="285750" lvl="0" indent="-285750" algn="just">
              <a:buFont typeface="Wingdings" pitchFamily="2" charset="2"/>
              <a:buChar char="Ø"/>
            </a:pPr>
            <a:endParaRPr lang="tr-TR" sz="1400" dirty="0" smtClean="0">
              <a:latin typeface="Times New Roman" pitchFamily="18" charset="0"/>
              <a:cs typeface="Times New Roman" pitchFamily="18" charset="0"/>
            </a:endParaRPr>
          </a:p>
          <a:p>
            <a:pPr marL="285750" lvl="0" indent="-285750" algn="just">
              <a:buFont typeface="Wingdings" pitchFamily="2" charset="2"/>
              <a:buChar char="Ø"/>
            </a:pPr>
            <a:endParaRPr lang="tr-TR" sz="1600" b="1" dirty="0">
              <a:latin typeface="Times New Roman" pitchFamily="18" charset="0"/>
              <a:cs typeface="Times New Roman" pitchFamily="18" charset="0"/>
            </a:endParaRPr>
          </a:p>
          <a:p>
            <a:pPr marL="285750" lvl="0" indent="-285750" algn="just">
              <a:buFont typeface="Wingdings" pitchFamily="2" charset="2"/>
              <a:buChar char="Ø"/>
            </a:pPr>
            <a:endParaRPr lang="tr-TR" sz="1600" dirty="0">
              <a:latin typeface="Times New Roman" pitchFamily="18" charset="0"/>
              <a:cs typeface="Times New Roman" pitchFamily="18" charset="0"/>
            </a:endParaRPr>
          </a:p>
        </p:txBody>
      </p:sp>
      <p:sp>
        <p:nvSpPr>
          <p:cNvPr id="4" name="Slayt Numarası Yer Tutucusu 3"/>
          <p:cNvSpPr>
            <a:spLocks noGrp="1"/>
          </p:cNvSpPr>
          <p:nvPr>
            <p:ph type="sldNum" sz="quarter" idx="12"/>
          </p:nvPr>
        </p:nvSpPr>
        <p:spPr/>
        <p:txBody>
          <a:bodyPr/>
          <a:lstStyle/>
          <a:p>
            <a:pPr>
              <a:defRPr/>
            </a:pPr>
            <a:fld id="{99ABCDB8-6D1E-469A-A948-70E728DE9D8D}" type="slidenum">
              <a:rPr lang="tr-TR" smtClean="0"/>
              <a:pPr>
                <a:defRPr/>
              </a:pPr>
              <a:t>14</a:t>
            </a:fld>
            <a:endParaRPr lang="tr-TR"/>
          </a:p>
        </p:txBody>
      </p:sp>
    </p:spTree>
    <p:extLst>
      <p:ext uri="{BB962C8B-B14F-4D97-AF65-F5344CB8AC3E}">
        <p14:creationId xmlns:p14="http://schemas.microsoft.com/office/powerpoint/2010/main" val="2026172302"/>
      </p:ext>
    </p:extLst>
  </p:cSld>
  <p:clrMapOvr>
    <a:masterClrMapping/>
  </p:clrMapOvr>
  <mc:AlternateContent xmlns:mc="http://schemas.openxmlformats.org/markup-compatibility/2006" xmlns:p14="http://schemas.microsoft.com/office/powerpoint/2010/main">
    <mc:Choice Requires="p14">
      <p:transition p14:dur="10" advTm="883000"/>
    </mc:Choice>
    <mc:Fallback xmlns="">
      <p:transition advTm="88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arn(inVertical)">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arn(inVertical)">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barn(inVertical)">
                                      <p:cBhvr>
                                        <p:cTn id="2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539552" y="1772816"/>
            <a:ext cx="8064896" cy="3785652"/>
          </a:xfrm>
          <a:prstGeom prst="rect">
            <a:avLst/>
          </a:prstGeom>
        </p:spPr>
        <p:txBody>
          <a:bodyPr wrap="square">
            <a:spAutoFit/>
          </a:bodyPr>
          <a:lstStyle/>
          <a:p>
            <a:pPr algn="just"/>
            <a:endParaRPr lang="tr-TR" sz="1600" i="1" dirty="0">
              <a:latin typeface="Times New Roman" panose="02020603050405020304" pitchFamily="18" charset="0"/>
              <a:cs typeface="Times New Roman" panose="02020603050405020304" pitchFamily="18" charset="0"/>
            </a:endParaRPr>
          </a:p>
          <a:p>
            <a:pPr marL="285750" indent="-285750" algn="just">
              <a:buFont typeface="Wingdings" pitchFamily="2" charset="2"/>
              <a:buChar char="Ø"/>
            </a:pPr>
            <a:r>
              <a:rPr lang="tr-TR" sz="1400" i="1" dirty="0" smtClean="0">
                <a:latin typeface="Times New Roman" panose="02020603050405020304" pitchFamily="18" charset="0"/>
                <a:cs typeface="Times New Roman" panose="02020603050405020304" pitchFamily="18" charset="0"/>
              </a:rPr>
              <a:t>«Somut </a:t>
            </a:r>
            <a:r>
              <a:rPr lang="tr-TR" sz="1400" i="1" dirty="0">
                <a:latin typeface="Times New Roman" panose="02020603050405020304" pitchFamily="18" charset="0"/>
                <a:cs typeface="Times New Roman" panose="02020603050405020304" pitchFamily="18" charset="0"/>
              </a:rPr>
              <a:t>olayda, dava konusu 1 ve 2 no.lu bağımsız bölümler 15.8.2007 tarihinde borçlu tarafından davalı Seher'e satılmıştır.  Anılan bağımsız bölümler üzerine 28.08.2007 tarihinde davalı Seher'in borcu nedeniyle HSCB Bank lehine 400.000,00 TL ipotek konulduğu ve taşınmazların davalı Seher'in anılan bankaya borcu nedeniyle Samsun 1. İcra Müdürlüğünün 2008/10458 sayılı takip dosyasından satış aşamasında olduğu anlaşılmaktadır. Mahkemece verilen tedbir kararı icra yoluyla satışa engel olmadığından davacı vekiline 28.8.2007 tarihli ipotek tesisi nedeniyle 4. kişi durumundaki HSCB Bank AŞ,'</a:t>
            </a:r>
            <a:r>
              <a:rPr lang="tr-TR" sz="1400" i="1" dirty="0" err="1">
                <a:latin typeface="Times New Roman" panose="02020603050405020304" pitchFamily="18" charset="0"/>
                <a:cs typeface="Times New Roman" panose="02020603050405020304" pitchFamily="18" charset="0"/>
              </a:rPr>
              <a:t>yi</a:t>
            </a:r>
            <a:r>
              <a:rPr lang="tr-TR" sz="1400" i="1" dirty="0">
                <a:latin typeface="Times New Roman" panose="02020603050405020304" pitchFamily="18" charset="0"/>
                <a:cs typeface="Times New Roman" panose="02020603050405020304" pitchFamily="18" charset="0"/>
              </a:rPr>
              <a:t> davaya dahil edip etmediği veya davalı Seher Karataş hakkındaki davasını İİK 283/2 madde gereğince bedele dönüştü­rüp dönüştürmediği hususunda seçimlik hakkının hatırlatılması, 4. kişi durumundaki HSCB Bank AŞ, davacı tarafından davaya dahil edildiği takdirde adına davetiye tebliği ile taraf teşkilinin sağlanması, davacı ve davaya dahil edilen HSCB Bank </a:t>
            </a:r>
            <a:r>
              <a:rPr lang="tr-TR" sz="1400" i="1" dirty="0" err="1">
                <a:latin typeface="Times New Roman" panose="02020603050405020304" pitchFamily="18" charset="0"/>
                <a:cs typeface="Times New Roman" panose="02020603050405020304" pitchFamily="18" charset="0"/>
              </a:rPr>
              <a:t>AŞ'in</a:t>
            </a:r>
            <a:r>
              <a:rPr lang="tr-TR" sz="1400" i="1" dirty="0">
                <a:latin typeface="Times New Roman" panose="02020603050405020304" pitchFamily="18" charset="0"/>
                <a:cs typeface="Times New Roman" panose="02020603050405020304" pitchFamily="18" charset="0"/>
              </a:rPr>
              <a:t> bildireceği delillerin toplanması, davacının seçimlik hakkını davalı Seher yönünden İİK 283/2 madde gereğince bedele dönüştürmesi halinde ise  taşınmazların 4. kişi banka tarafından satılıp satılmadığı da araştırılarak bedel yönünden değerlendirme yapılarak tüm delillerin birlikte değerlendirilme­si ve sonucuna göre karar verilmesi gerekirken eksik incelemeye dayalı hüküm tesisi isabetli </a:t>
            </a:r>
            <a:r>
              <a:rPr lang="tr-TR" sz="1400" i="1" dirty="0" smtClean="0">
                <a:latin typeface="Times New Roman" panose="02020603050405020304" pitchFamily="18" charset="0"/>
                <a:cs typeface="Times New Roman" panose="02020603050405020304" pitchFamily="18" charset="0"/>
              </a:rPr>
              <a:t>görülmemiştir.» </a:t>
            </a:r>
            <a:r>
              <a:rPr lang="tr-TR" sz="1400" dirty="0" smtClean="0">
                <a:latin typeface="Times New Roman" panose="02020603050405020304" pitchFamily="18" charset="0"/>
                <a:cs typeface="Times New Roman" panose="02020603050405020304" pitchFamily="18" charset="0"/>
              </a:rPr>
              <a:t>(Yargıtay 17.HD., 07.05.2013, E.5259, K.6454)</a:t>
            </a:r>
            <a:endParaRPr lang="tr-TR" sz="1400" i="1" dirty="0">
              <a:latin typeface="Times New Roman" panose="02020603050405020304" pitchFamily="18" charset="0"/>
              <a:cs typeface="Times New Roman" panose="02020603050405020304" pitchFamily="18" charset="0"/>
            </a:endParaRPr>
          </a:p>
          <a:p>
            <a:pPr marL="285750" lvl="0" indent="-285750" algn="just">
              <a:buFont typeface="Wingdings" pitchFamily="2" charset="2"/>
              <a:buChar char="Ø"/>
            </a:pPr>
            <a:endParaRPr lang="tr-TR" sz="1400" dirty="0">
              <a:latin typeface="Times New Roman" pitchFamily="18" charset="0"/>
              <a:cs typeface="Times New Roman" pitchFamily="18" charset="0"/>
            </a:endParaRPr>
          </a:p>
        </p:txBody>
      </p:sp>
      <p:sp>
        <p:nvSpPr>
          <p:cNvPr id="4" name="Slayt Numarası Yer Tutucusu 3"/>
          <p:cNvSpPr>
            <a:spLocks noGrp="1"/>
          </p:cNvSpPr>
          <p:nvPr>
            <p:ph type="sldNum" sz="quarter" idx="12"/>
          </p:nvPr>
        </p:nvSpPr>
        <p:spPr/>
        <p:txBody>
          <a:bodyPr/>
          <a:lstStyle/>
          <a:p>
            <a:pPr>
              <a:defRPr/>
            </a:pPr>
            <a:fld id="{99ABCDB8-6D1E-469A-A948-70E728DE9D8D}" type="slidenum">
              <a:rPr lang="tr-TR" smtClean="0"/>
              <a:pPr>
                <a:defRPr/>
              </a:pPr>
              <a:t>15</a:t>
            </a:fld>
            <a:endParaRPr lang="tr-TR" dirty="0"/>
          </a:p>
        </p:txBody>
      </p:sp>
    </p:spTree>
    <p:extLst>
      <p:ext uri="{BB962C8B-B14F-4D97-AF65-F5344CB8AC3E}">
        <p14:creationId xmlns:p14="http://schemas.microsoft.com/office/powerpoint/2010/main" val="4269145536"/>
      </p:ext>
    </p:extLst>
  </p:cSld>
  <p:clrMapOvr>
    <a:masterClrMapping/>
  </p:clrMapOvr>
  <mc:AlternateContent xmlns:mc="http://schemas.openxmlformats.org/markup-compatibility/2006" xmlns:p14="http://schemas.microsoft.com/office/powerpoint/2010/main">
    <mc:Choice Requires="p14">
      <p:transition p14:dur="10" advTm="883000"/>
    </mc:Choice>
    <mc:Fallback xmlns="">
      <p:transition advTm="88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539552" y="1916832"/>
            <a:ext cx="8064896" cy="3754874"/>
          </a:xfrm>
          <a:prstGeom prst="rect">
            <a:avLst/>
          </a:prstGeom>
        </p:spPr>
        <p:txBody>
          <a:bodyPr wrap="square">
            <a:spAutoFit/>
          </a:bodyPr>
          <a:lstStyle/>
          <a:p>
            <a:pPr marL="285750" indent="-285750" algn="just">
              <a:buFont typeface="Wingdings" pitchFamily="2" charset="2"/>
              <a:buChar char="Ø"/>
            </a:pPr>
            <a:r>
              <a:rPr lang="tr-TR" sz="1400" dirty="0" smtClean="0">
                <a:latin typeface="Times New Roman" panose="02020603050405020304" pitchFamily="18" charset="0"/>
                <a:cs typeface="Times New Roman" panose="02020603050405020304" pitchFamily="18" charset="0"/>
              </a:rPr>
              <a:t>«</a:t>
            </a:r>
            <a:r>
              <a:rPr lang="tr-TR" sz="1400" i="1" dirty="0" smtClean="0">
                <a:latin typeface="Times New Roman" panose="02020603050405020304" pitchFamily="18" charset="0"/>
                <a:cs typeface="Times New Roman" panose="02020603050405020304" pitchFamily="18" charset="0"/>
              </a:rPr>
              <a:t>Tasarruf</a:t>
            </a:r>
            <a:r>
              <a:rPr lang="tr-TR" sz="1400" i="1" dirty="0">
                <a:latin typeface="Times New Roman" panose="02020603050405020304" pitchFamily="18" charset="0"/>
                <a:cs typeface="Times New Roman" panose="02020603050405020304" pitchFamily="18" charset="0"/>
              </a:rPr>
              <a:t>, </a:t>
            </a:r>
            <a:r>
              <a:rPr lang="tr-TR" sz="1400" i="1" dirty="0" smtClean="0">
                <a:latin typeface="Times New Roman" panose="02020603050405020304" pitchFamily="18" charset="0"/>
                <a:cs typeface="Times New Roman" panose="02020603050405020304" pitchFamily="18" charset="0"/>
              </a:rPr>
              <a:t>iptal </a:t>
            </a:r>
            <a:r>
              <a:rPr lang="tr-TR" sz="1400" i="1" dirty="0">
                <a:latin typeface="Times New Roman" panose="02020603050405020304" pitchFamily="18" charset="0"/>
                <a:cs typeface="Times New Roman" panose="02020603050405020304" pitchFamily="18" charset="0"/>
              </a:rPr>
              <a:t>davası açan alacaklıya karşı hüküm ifade etmeyeceğinden, </a:t>
            </a:r>
            <a:r>
              <a:rPr lang="tr-TR" sz="1400" i="1" dirty="0" smtClean="0">
                <a:latin typeface="Times New Roman" panose="02020603050405020304" pitchFamily="18" charset="0"/>
                <a:cs typeface="Times New Roman" panose="02020603050405020304" pitchFamily="18" charset="0"/>
              </a:rPr>
              <a:t>iptal </a:t>
            </a:r>
            <a:r>
              <a:rPr lang="tr-TR" sz="1400" i="1" dirty="0">
                <a:latin typeface="Times New Roman" panose="02020603050405020304" pitchFamily="18" charset="0"/>
                <a:cs typeface="Times New Roman" panose="02020603050405020304" pitchFamily="18" charset="0"/>
              </a:rPr>
              <a:t>davasına konu taşınmazı devralan borçlu Engin Alkın'ın alacaklıları tarafından uygulanan haczin </a:t>
            </a:r>
            <a:r>
              <a:rPr lang="tr-TR" sz="1400" i="1" dirty="0" smtClean="0">
                <a:latin typeface="Times New Roman" panose="02020603050405020304" pitchFamily="18" charset="0"/>
                <a:cs typeface="Times New Roman" panose="02020603050405020304" pitchFamily="18" charset="0"/>
              </a:rPr>
              <a:t>iptal </a:t>
            </a:r>
            <a:r>
              <a:rPr lang="tr-TR" sz="1400" i="1" dirty="0">
                <a:latin typeface="Times New Roman" panose="02020603050405020304" pitchFamily="18" charset="0"/>
                <a:cs typeface="Times New Roman" panose="02020603050405020304" pitchFamily="18" charset="0"/>
              </a:rPr>
              <a:t>edilmiş tasarruf oranında davayı kazanmış alacaklı H. Akın Sunucu'ya karşı önceliği bulunmamaktadır. Diğer bir anlatımla, davayı kazanan alacaklı H. Akın Sunucu'ya </a:t>
            </a:r>
            <a:r>
              <a:rPr lang="tr-TR" sz="1400" i="1" dirty="0" smtClean="0">
                <a:latin typeface="Times New Roman" panose="02020603050405020304" pitchFamily="18" charset="0"/>
                <a:cs typeface="Times New Roman" panose="02020603050405020304" pitchFamily="18" charset="0"/>
              </a:rPr>
              <a:t>iptal </a:t>
            </a:r>
            <a:r>
              <a:rPr lang="tr-TR" sz="1400" i="1" dirty="0">
                <a:latin typeface="Times New Roman" panose="02020603050405020304" pitchFamily="18" charset="0"/>
                <a:cs typeface="Times New Roman" panose="02020603050405020304" pitchFamily="18" charset="0"/>
              </a:rPr>
              <a:t>edilen tasarruf oranında, sonradan haciz uygulayan T. Vakıflar Bankası T.A.O.'</a:t>
            </a:r>
            <a:r>
              <a:rPr lang="tr-TR" sz="1400" i="1" dirty="0" err="1">
                <a:latin typeface="Times New Roman" panose="02020603050405020304" pitchFamily="18" charset="0"/>
                <a:cs typeface="Times New Roman" panose="02020603050405020304" pitchFamily="18" charset="0"/>
              </a:rPr>
              <a:t>ından</a:t>
            </a:r>
            <a:r>
              <a:rPr lang="tr-TR" sz="1400" i="1" dirty="0">
                <a:latin typeface="Times New Roman" panose="02020603050405020304" pitchFamily="18" charset="0"/>
                <a:cs typeface="Times New Roman" panose="02020603050405020304" pitchFamily="18" charset="0"/>
              </a:rPr>
              <a:t> önce ödeme yapılmalıdır</a:t>
            </a:r>
            <a:r>
              <a:rPr lang="tr-TR" sz="1400" i="1" dirty="0" smtClean="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(Yargıtay 19.HD.,21.10.2004, E. 12360, K.10374)</a:t>
            </a:r>
          </a:p>
          <a:p>
            <a:pPr marL="285750" indent="-285750" algn="just"/>
            <a:endParaRPr lang="tr-TR" sz="1400" dirty="0" smtClean="0">
              <a:latin typeface="Times New Roman" panose="02020603050405020304" pitchFamily="18" charset="0"/>
              <a:cs typeface="Times New Roman" panose="02020603050405020304" pitchFamily="18" charset="0"/>
            </a:endParaRPr>
          </a:p>
          <a:p>
            <a:pPr marL="285750" indent="-285750" algn="just"/>
            <a:endParaRPr lang="tr-TR" sz="1400" dirty="0" smtClean="0">
              <a:latin typeface="Times New Roman" panose="02020603050405020304" pitchFamily="18" charset="0"/>
              <a:cs typeface="Times New Roman" panose="02020603050405020304" pitchFamily="18" charset="0"/>
            </a:endParaRPr>
          </a:p>
          <a:p>
            <a:pPr marL="285750" indent="-285750" algn="just">
              <a:buFont typeface="Wingdings" pitchFamily="2" charset="2"/>
              <a:buChar char="Ø"/>
            </a:pPr>
            <a:endParaRPr lang="tr-TR" sz="1400" i="1" dirty="0">
              <a:latin typeface="Times New Roman" panose="02020603050405020304" pitchFamily="18" charset="0"/>
              <a:cs typeface="Times New Roman" panose="02020603050405020304" pitchFamily="18" charset="0"/>
            </a:endParaRPr>
          </a:p>
          <a:p>
            <a:pPr marL="285750" indent="-285750" algn="just">
              <a:buFont typeface="Wingdings" pitchFamily="2" charset="2"/>
              <a:buChar char="Ø"/>
            </a:pPr>
            <a:r>
              <a:rPr lang="tr-TR" sz="1400" i="1" dirty="0">
                <a:latin typeface="Times New Roman" panose="02020603050405020304" pitchFamily="18" charset="0"/>
                <a:cs typeface="Times New Roman" panose="02020603050405020304" pitchFamily="18" charset="0"/>
              </a:rPr>
              <a:t>«</a:t>
            </a:r>
            <a:r>
              <a:rPr lang="tr-TR" sz="1400" i="1" dirty="0" err="1">
                <a:latin typeface="Times New Roman" panose="02020603050405020304" pitchFamily="18" charset="0"/>
                <a:cs typeface="Times New Roman" panose="02020603050405020304" pitchFamily="18" charset="0"/>
              </a:rPr>
              <a:t>İİK.nun</a:t>
            </a:r>
            <a:r>
              <a:rPr lang="tr-TR" sz="1400" i="1" dirty="0">
                <a:latin typeface="Times New Roman" panose="02020603050405020304" pitchFamily="18" charset="0"/>
                <a:cs typeface="Times New Roman" panose="02020603050405020304" pitchFamily="18" charset="0"/>
              </a:rPr>
              <a:t> 283.maddesine göre; hacizde iptal davasını kazanan alacaklı, tasarruf konusu malın borçlununmuş gibi haciz ve satışını isteyebilir. Satış sonucu elde edilen paradan alacağını alır. Tasarruf iptal davası açan alacaklıya karşı hüküm ifade etmeyeceğinden, sonradan lehine ipotek tesis edilen alacaklılar ile haciz uygulayan alacaklıların, iptal edilmiş tasarruf oranında davayı kazanmış alacaklıya karşı önceliği bulunmamaktadır. Diğer bir anlatımla, davayı kazanan alacaklıya iptal edilen tasarruf oranında, taşınmazı devralan kişinin verdiği ipoteklerle alacaklı olanlar ile sonradan haciz uygulayan alacaklılardan önce ödeme yapılmalıdır.»</a:t>
            </a:r>
            <a:r>
              <a:rPr lang="tr-TR" sz="1400" dirty="0">
                <a:latin typeface="Times New Roman" panose="02020603050405020304" pitchFamily="18" charset="0"/>
                <a:cs typeface="Times New Roman" panose="02020603050405020304" pitchFamily="18" charset="0"/>
              </a:rPr>
              <a:t> (Yargıtay, 15.HD., 30.11.2000, E.7450, K.8250)</a:t>
            </a:r>
            <a:endParaRPr lang="tr-TR" sz="1400" i="1" dirty="0">
              <a:latin typeface="Times New Roman" panose="02020603050405020304" pitchFamily="18" charset="0"/>
              <a:cs typeface="Times New Roman" panose="02020603050405020304" pitchFamily="18" charset="0"/>
            </a:endParaRPr>
          </a:p>
          <a:p>
            <a:pPr marL="285750" indent="-285750" algn="just">
              <a:buFont typeface="Wingdings" pitchFamily="2" charset="2"/>
              <a:buChar char="Ø"/>
            </a:pPr>
            <a:endParaRPr lang="tr-TR" sz="1400" i="1" dirty="0">
              <a:latin typeface="Times New Roman" panose="02020603050405020304" pitchFamily="18" charset="0"/>
              <a:cs typeface="Times New Roman" panose="02020603050405020304" pitchFamily="18" charset="0"/>
            </a:endParaRPr>
          </a:p>
          <a:p>
            <a:pPr marL="285750" lvl="0" indent="-285750" algn="just">
              <a:buFont typeface="Wingdings" pitchFamily="2" charset="2"/>
              <a:buChar char="Ø"/>
            </a:pPr>
            <a:endParaRPr lang="tr-TR" sz="1400" dirty="0">
              <a:latin typeface="Times New Roman" pitchFamily="18" charset="0"/>
              <a:cs typeface="Times New Roman" pitchFamily="18" charset="0"/>
            </a:endParaRPr>
          </a:p>
        </p:txBody>
      </p:sp>
      <p:sp>
        <p:nvSpPr>
          <p:cNvPr id="4" name="Slayt Numarası Yer Tutucusu 3"/>
          <p:cNvSpPr>
            <a:spLocks noGrp="1"/>
          </p:cNvSpPr>
          <p:nvPr>
            <p:ph type="sldNum" sz="quarter" idx="12"/>
          </p:nvPr>
        </p:nvSpPr>
        <p:spPr/>
        <p:txBody>
          <a:bodyPr/>
          <a:lstStyle/>
          <a:p>
            <a:pPr>
              <a:defRPr/>
            </a:pPr>
            <a:fld id="{99ABCDB8-6D1E-469A-A948-70E728DE9D8D}" type="slidenum">
              <a:rPr lang="tr-TR" smtClean="0"/>
              <a:pPr>
                <a:defRPr/>
              </a:pPr>
              <a:t>16</a:t>
            </a:fld>
            <a:endParaRPr lang="tr-TR" dirty="0"/>
          </a:p>
        </p:txBody>
      </p:sp>
    </p:spTree>
    <p:extLst>
      <p:ext uri="{BB962C8B-B14F-4D97-AF65-F5344CB8AC3E}">
        <p14:creationId xmlns:p14="http://schemas.microsoft.com/office/powerpoint/2010/main" val="2318607962"/>
      </p:ext>
    </p:extLst>
  </p:cSld>
  <p:clrMapOvr>
    <a:masterClrMapping/>
  </p:clrMapOvr>
  <mc:AlternateContent xmlns:mc="http://schemas.openxmlformats.org/markup-compatibility/2006" xmlns:p14="http://schemas.microsoft.com/office/powerpoint/2010/main">
    <mc:Choice Requires="p14">
      <p:transition p14:dur="10" advTm="883000"/>
    </mc:Choice>
    <mc:Fallback xmlns="">
      <p:transition advTm="88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arn(inVertical)">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95536" y="1916832"/>
            <a:ext cx="7992888" cy="3754874"/>
          </a:xfrm>
          <a:prstGeom prst="rect">
            <a:avLst/>
          </a:prstGeom>
        </p:spPr>
        <p:txBody>
          <a:bodyPr wrap="square">
            <a:spAutoFit/>
          </a:bodyPr>
          <a:lstStyle/>
          <a:p>
            <a:pPr marL="285750" indent="-285750" algn="just">
              <a:buFont typeface="Wingdings" pitchFamily="2" charset="2"/>
              <a:buChar char="Ø"/>
            </a:pPr>
            <a:r>
              <a:rPr lang="tr-TR" sz="1400" dirty="0">
                <a:latin typeface="Times New Roman" pitchFamily="18" charset="0"/>
                <a:cs typeface="Times New Roman" pitchFamily="18" charset="0"/>
              </a:rPr>
              <a:t>Sadece aile hukukuna, kişiler hukukuna ve taşınmazın aynına yönelik mahkeme kararları kesinleşmeden icra edilemez. (HMK m.350/2</a:t>
            </a:r>
            <a:r>
              <a:rPr lang="tr-TR" sz="1400" dirty="0" smtClean="0">
                <a:latin typeface="Times New Roman" pitchFamily="18" charset="0"/>
                <a:cs typeface="Times New Roman" pitchFamily="18" charset="0"/>
              </a:rPr>
              <a:t>) Tasarrufun </a:t>
            </a:r>
            <a:r>
              <a:rPr lang="tr-TR" sz="1400" dirty="0">
                <a:latin typeface="Times New Roman" pitchFamily="18" charset="0"/>
                <a:cs typeface="Times New Roman" pitchFamily="18" charset="0"/>
              </a:rPr>
              <a:t>iptali davası taşınmazın aynına yönelik bir dava değildir. Çünkü, taşınmazın tapu kaydı iptal edilmemekte ve arta kalan bir bedel olduğunda eski malik borçluya değil halen malik gözüken kişiye ödeme yapılmaktadır. (İİK m.283</a:t>
            </a:r>
            <a:r>
              <a:rPr lang="tr-TR" sz="1400" dirty="0" smtClean="0">
                <a:latin typeface="Times New Roman" pitchFamily="18" charset="0"/>
                <a:cs typeface="Times New Roman" pitchFamily="18" charset="0"/>
              </a:rPr>
              <a:t>) Bu nedenlerle, tasarrufun iptali davaları kesinleşmeden icra edilebilir</a:t>
            </a:r>
            <a:r>
              <a:rPr lang="tr-TR" sz="1400" dirty="0">
                <a:latin typeface="Times New Roman" pitchFamily="18" charset="0"/>
                <a:cs typeface="Times New Roman" pitchFamily="18" charset="0"/>
              </a:rPr>
              <a:t>. (Yargıtay 8.HD., 08.05.2012, E.3729, K.3956)</a:t>
            </a:r>
            <a:r>
              <a:rPr lang="tr-TR" sz="1400" i="1" dirty="0">
                <a:latin typeface="Times New Roman" pitchFamily="18" charset="0"/>
                <a:cs typeface="Times New Roman" pitchFamily="18" charset="0"/>
              </a:rPr>
              <a:t> </a:t>
            </a:r>
          </a:p>
          <a:p>
            <a:pPr marL="285750" lvl="0" indent="-285750" algn="just">
              <a:buFont typeface="Wingdings" pitchFamily="2" charset="2"/>
              <a:buChar char="Ø"/>
            </a:pPr>
            <a:endParaRPr lang="tr-TR" sz="1400" dirty="0">
              <a:latin typeface="Times New Roman" pitchFamily="18" charset="0"/>
              <a:cs typeface="Times New Roman" pitchFamily="18" charset="0"/>
            </a:endParaRPr>
          </a:p>
          <a:p>
            <a:pPr marL="285750" lvl="0" indent="-285750" algn="just">
              <a:buFont typeface="Wingdings" pitchFamily="2" charset="2"/>
              <a:buChar char="Ø"/>
            </a:pPr>
            <a:r>
              <a:rPr lang="tr-TR" sz="1400" u="sng" dirty="0" smtClean="0">
                <a:latin typeface="Times New Roman" pitchFamily="18" charset="0"/>
                <a:cs typeface="Times New Roman" pitchFamily="18" charset="0"/>
              </a:rPr>
              <a:t>Ana </a:t>
            </a:r>
            <a:r>
              <a:rPr lang="tr-TR" sz="1400" u="sng" dirty="0">
                <a:latin typeface="Times New Roman" pitchFamily="18" charset="0"/>
                <a:cs typeface="Times New Roman" pitchFamily="18" charset="0"/>
              </a:rPr>
              <a:t>Kural: </a:t>
            </a:r>
            <a:r>
              <a:rPr lang="tr-TR" sz="1400" dirty="0">
                <a:latin typeface="Times New Roman" pitchFamily="18" charset="0"/>
                <a:cs typeface="Times New Roman" pitchFamily="18" charset="0"/>
              </a:rPr>
              <a:t>Aciz vesikasına konu olan alacak için faiz işlemez. (İİK m.143/4)</a:t>
            </a:r>
          </a:p>
          <a:p>
            <a:pPr marL="285750" lvl="0" indent="-285750" algn="just">
              <a:buFont typeface="Wingdings" pitchFamily="2" charset="2"/>
              <a:buChar char="Ø"/>
            </a:pPr>
            <a:endParaRPr lang="tr-TR" sz="1400" dirty="0">
              <a:latin typeface="Times New Roman" pitchFamily="18" charset="0"/>
              <a:cs typeface="Times New Roman" pitchFamily="18" charset="0"/>
            </a:endParaRPr>
          </a:p>
          <a:p>
            <a:pPr marL="285750" lvl="0" indent="-285750" algn="just">
              <a:buFont typeface="Wingdings" pitchFamily="2" charset="2"/>
              <a:buChar char="Ø"/>
            </a:pPr>
            <a:r>
              <a:rPr lang="tr-TR" sz="1400" u="sng" dirty="0">
                <a:latin typeface="Times New Roman" pitchFamily="18" charset="0"/>
                <a:cs typeface="Times New Roman" pitchFamily="18" charset="0"/>
              </a:rPr>
              <a:t>İstisnası:</a:t>
            </a:r>
            <a:r>
              <a:rPr lang="tr-TR" sz="1400" dirty="0">
                <a:latin typeface="Times New Roman" pitchFamily="18" charset="0"/>
                <a:cs typeface="Times New Roman" pitchFamily="18" charset="0"/>
              </a:rPr>
              <a:t> Alacaklı iptal davası açıp kazanmış ise malın satış bedelinden işlemiş/işleyecek faiz alacaklarını da tahsil edebilir. (Yargıtay 12 HD., 29.09.2011, E.1875, K.16987)</a:t>
            </a:r>
            <a:endParaRPr lang="tr-TR" sz="1400" i="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400" b="1" dirty="0">
              <a:latin typeface="Times New Roman" panose="02020603050405020304" pitchFamily="18" charset="0"/>
              <a:cs typeface="Times New Roman" panose="02020603050405020304" pitchFamily="18" charset="0"/>
            </a:endParaRPr>
          </a:p>
          <a:p>
            <a:pPr marL="285750" lvl="0" indent="-285750" algn="just">
              <a:buFont typeface="Wingdings" panose="05000000000000000000" pitchFamily="2" charset="2"/>
              <a:buChar char="Ø"/>
            </a:pPr>
            <a:r>
              <a:rPr lang="tr-TR" sz="1400" dirty="0">
                <a:latin typeface="Times New Roman" pitchFamily="18" charset="0"/>
                <a:cs typeface="Times New Roman" pitchFamily="18" charset="0"/>
              </a:rPr>
              <a:t>İflasın ertelenmesi talebinde bulunulabilmesi için şirketin borca batık durumda bulunması gerekir. (İİK m.179) Şirket borca batık durumunda olduğuna göre, iflasın ertelenmesini talep şirketin muvazaalı tasarrufları bakımından açılan tasarrufun iptali davalarında aciz vesikası aranmaksızın davaya devam edilmesi gerekir.</a:t>
            </a:r>
          </a:p>
          <a:p>
            <a:pPr marL="285750" indent="-285750" algn="just">
              <a:buFont typeface="Wingdings" panose="05000000000000000000" pitchFamily="2" charset="2"/>
              <a:buChar char="Ø"/>
            </a:pPr>
            <a:endParaRPr lang="tr-TR" sz="1400" dirty="0">
              <a:latin typeface="Times New Roman" pitchFamily="18" charset="0"/>
              <a:cs typeface="Times New Roman" pitchFamily="18" charset="0"/>
            </a:endParaRPr>
          </a:p>
          <a:p>
            <a:pPr marL="285750" lvl="0" indent="-285750" algn="just">
              <a:buFont typeface="Wingdings" panose="05000000000000000000" pitchFamily="2" charset="2"/>
              <a:buChar char="Ø"/>
            </a:pPr>
            <a:endParaRPr lang="tr-TR" sz="1400" i="1" dirty="0">
              <a:latin typeface="Times New Roman" pitchFamily="18" charset="0"/>
              <a:cs typeface="Times New Roman" pitchFamily="18" charset="0"/>
            </a:endParaRPr>
          </a:p>
        </p:txBody>
      </p:sp>
      <p:sp>
        <p:nvSpPr>
          <p:cNvPr id="4" name="Slayt Numarası Yer Tutucusu 3"/>
          <p:cNvSpPr>
            <a:spLocks noGrp="1"/>
          </p:cNvSpPr>
          <p:nvPr>
            <p:ph type="sldNum" sz="quarter" idx="12"/>
          </p:nvPr>
        </p:nvSpPr>
        <p:spPr/>
        <p:txBody>
          <a:bodyPr/>
          <a:lstStyle/>
          <a:p>
            <a:pPr>
              <a:defRPr/>
            </a:pPr>
            <a:fld id="{99ABCDB8-6D1E-469A-A948-70E728DE9D8D}" type="slidenum">
              <a:rPr lang="tr-TR" smtClean="0"/>
              <a:pPr>
                <a:defRPr/>
              </a:pPr>
              <a:t>17</a:t>
            </a:fld>
            <a:endParaRPr lang="tr-TR"/>
          </a:p>
        </p:txBody>
      </p:sp>
    </p:spTree>
    <p:extLst>
      <p:ext uri="{BB962C8B-B14F-4D97-AF65-F5344CB8AC3E}">
        <p14:creationId xmlns:p14="http://schemas.microsoft.com/office/powerpoint/2010/main" val="1740255776"/>
      </p:ext>
    </p:extLst>
  </p:cSld>
  <p:clrMapOvr>
    <a:masterClrMapping/>
  </p:clrMapOvr>
  <mc:AlternateContent xmlns:mc="http://schemas.openxmlformats.org/markup-compatibility/2006" xmlns:p14="http://schemas.microsoft.com/office/powerpoint/2010/main">
    <mc:Choice Requires="p14">
      <p:transition p14:dur="10" advTm="883000"/>
    </mc:Choice>
    <mc:Fallback xmlns="">
      <p:transition advTm="88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arn(inVertic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12075" y="1052736"/>
            <a:ext cx="8613374" cy="4862870"/>
          </a:xfrm>
          <a:prstGeom prst="rect">
            <a:avLst/>
          </a:prstGeom>
        </p:spPr>
        <p:txBody>
          <a:bodyPr wrap="square">
            <a:spAutoFit/>
          </a:bodyPr>
          <a:lstStyle/>
          <a:p>
            <a:pPr lvl="0" algn="just"/>
            <a:endParaRPr lang="tr-TR" sz="1400" dirty="0" smtClean="0">
              <a:latin typeface="Times New Roman" pitchFamily="18" charset="0"/>
              <a:cs typeface="Times New Roman" pitchFamily="18" charset="0"/>
            </a:endParaRPr>
          </a:p>
          <a:p>
            <a:pPr marL="285750" lvl="0" indent="-285750" algn="just">
              <a:buFont typeface="Wingdings" pitchFamily="2" charset="2"/>
              <a:buChar char="Ø"/>
            </a:pPr>
            <a:r>
              <a:rPr lang="tr-TR" sz="1400" dirty="0" smtClean="0">
                <a:latin typeface="Times New Roman" pitchFamily="18" charset="0"/>
                <a:cs typeface="Times New Roman" pitchFamily="18" charset="0"/>
              </a:rPr>
              <a:t>Bununla birlikte Yargıtay, tasarrufun iptali davasında, iflasın ertelenmesi davasının bekletici mesele yapılması ve bu davanın sonucuna göre karar verilmesi gerektiği görüşündedir. (Yargıtay, 17.HD, 10.7.2008, E.568, K.3930)</a:t>
            </a:r>
          </a:p>
          <a:p>
            <a:pPr marL="285750" lvl="0" indent="-285750" algn="just">
              <a:buFont typeface="Wingdings" pitchFamily="2" charset="2"/>
              <a:buChar char="Ø"/>
            </a:pPr>
            <a:endParaRPr lang="tr-TR" sz="1400" i="1" dirty="0">
              <a:latin typeface="Times New Roman" pitchFamily="18" charset="0"/>
              <a:cs typeface="Times New Roman" pitchFamily="18" charset="0"/>
            </a:endParaRPr>
          </a:p>
          <a:p>
            <a:pPr marL="285750" lvl="0" indent="-285750" algn="just">
              <a:buFont typeface="Wingdings" pitchFamily="2" charset="2"/>
              <a:buChar char="Ø"/>
            </a:pPr>
            <a:r>
              <a:rPr lang="tr-TR" sz="1400" i="1" dirty="0">
                <a:latin typeface="Times New Roman" pitchFamily="18" charset="0"/>
                <a:cs typeface="Times New Roman" pitchFamily="18" charset="0"/>
              </a:rPr>
              <a:t> </a:t>
            </a:r>
            <a:r>
              <a:rPr lang="tr-TR" sz="1400" b="1" dirty="0">
                <a:latin typeface="Times New Roman" panose="02020603050405020304" pitchFamily="18" charset="0"/>
                <a:cs typeface="Times New Roman" panose="02020603050405020304" pitchFamily="18" charset="0"/>
              </a:rPr>
              <a:t>İİK m.331 «Haciz yolu ile takip talebinden sonra veya bu talepten önceki iki yıl içinde borçlu; </a:t>
            </a:r>
            <a:r>
              <a:rPr lang="tr-TR" sz="1400" b="1" u="sng" dirty="0">
                <a:latin typeface="Times New Roman" panose="02020603050405020304" pitchFamily="18" charset="0"/>
                <a:cs typeface="Times New Roman" panose="02020603050405020304" pitchFamily="18" charset="0"/>
              </a:rPr>
              <a:t>alacaklısını zarara sokmak maksadıyla, mallarını veya bunlardan bir kısmını mülkünden çıkararak, telef ederek veya kıymetten düşürerek hakiki surette yahut gizleyerek muvazaa yoluyla başkasının uhdesine geçirerek veya asıl olmayan borçlar ikrar ederek mevcudunu suni surette eksiltirse, </a:t>
            </a:r>
            <a:r>
              <a:rPr lang="tr-TR" sz="1400" b="1" dirty="0">
                <a:latin typeface="Times New Roman" panose="02020603050405020304" pitchFamily="18" charset="0"/>
                <a:cs typeface="Times New Roman" panose="02020603050405020304" pitchFamily="18" charset="0"/>
              </a:rPr>
              <a:t>aleyhine aciz belgesi aldığını veya alacaklı alacağını alamadığını ispat ettiği takdirde, altı aydan üç yıla kadar hapis ve bin güne kadar adli para cezası ile cezalandırılır.      </a:t>
            </a:r>
          </a:p>
          <a:p>
            <a:pPr lvl="0" algn="just"/>
            <a:r>
              <a:rPr lang="tr-TR" sz="1400" b="1" dirty="0">
                <a:latin typeface="Times New Roman" panose="02020603050405020304" pitchFamily="18" charset="0"/>
                <a:cs typeface="Times New Roman" panose="02020603050405020304" pitchFamily="18" charset="0"/>
              </a:rPr>
              <a:t>      ……………</a:t>
            </a:r>
          </a:p>
          <a:p>
            <a:pPr algn="just"/>
            <a:r>
              <a:rPr lang="tr-TR" sz="1400" b="1" dirty="0">
                <a:latin typeface="Times New Roman" panose="02020603050405020304" pitchFamily="18" charset="0"/>
                <a:cs typeface="Times New Roman" panose="02020603050405020304" pitchFamily="18" charset="0"/>
              </a:rPr>
              <a:t>      Taşınmaz </a:t>
            </a:r>
            <a:r>
              <a:rPr lang="tr-TR" sz="1400" b="1" dirty="0" err="1">
                <a:latin typeface="Times New Roman" panose="02020603050405020304" pitchFamily="18" charset="0"/>
                <a:cs typeface="Times New Roman" panose="02020603050405020304" pitchFamily="18" charset="0"/>
              </a:rPr>
              <a:t>rehni</a:t>
            </a:r>
            <a:r>
              <a:rPr lang="tr-TR" sz="1400" b="1" dirty="0">
                <a:latin typeface="Times New Roman" panose="02020603050405020304" pitchFamily="18" charset="0"/>
                <a:cs typeface="Times New Roman" panose="02020603050405020304" pitchFamily="18" charset="0"/>
              </a:rPr>
              <a:t> kapsamında bulunan eklentinin rehin alacaklısına zarar vermek   </a:t>
            </a:r>
          </a:p>
          <a:p>
            <a:pPr algn="just"/>
            <a:r>
              <a:rPr lang="tr-TR" sz="1400" b="1" dirty="0">
                <a:latin typeface="Times New Roman" panose="02020603050405020304" pitchFamily="18" charset="0"/>
                <a:cs typeface="Times New Roman" panose="02020603050405020304" pitchFamily="18" charset="0"/>
              </a:rPr>
              <a:t>      kastı ile taşınmaz dışına çıkarılması halinde, eklentinin zilyedi iki yıldan dört yıla </a:t>
            </a:r>
          </a:p>
          <a:p>
            <a:pPr algn="just"/>
            <a:r>
              <a:rPr lang="tr-TR" sz="1400" b="1" dirty="0">
                <a:latin typeface="Times New Roman" panose="02020603050405020304" pitchFamily="18" charset="0"/>
                <a:cs typeface="Times New Roman" panose="02020603050405020304" pitchFamily="18" charset="0"/>
              </a:rPr>
              <a:t>      kadar hapis ve bin güne kadar adli para cezası ile cezalandırılır.»</a:t>
            </a:r>
          </a:p>
          <a:p>
            <a:pPr algn="just"/>
            <a:endParaRPr lang="tr-TR" sz="14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u="sng" dirty="0">
                <a:latin typeface="Times New Roman" panose="02020603050405020304" pitchFamily="18" charset="0"/>
                <a:cs typeface="Times New Roman" panose="02020603050405020304" pitchFamily="18" charset="0"/>
              </a:rPr>
              <a:t>Şikayet Süresi:</a:t>
            </a:r>
            <a:r>
              <a:rPr lang="tr-TR" sz="1400" dirty="0">
                <a:latin typeface="Times New Roman" panose="02020603050405020304" pitchFamily="18" charset="0"/>
                <a:cs typeface="Times New Roman" panose="02020603050405020304" pitchFamily="18" charset="0"/>
              </a:rPr>
              <a:t> Öğrenme tarihinden itibaren 3 ay, her halükarda tasarruf tarihinden itibaren 1 yıl. (Şikayet süresi her halükarda 1 yıl olduğu için İİK m.331’de yer alan 2 yıl ifadesinin 1 yıl olarak kabul edilmesi gerekir</a:t>
            </a:r>
            <a:r>
              <a:rPr lang="tr-TR" sz="1400" dirty="0" smtClean="0">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Ø"/>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a:latin typeface="Times New Roman" panose="02020603050405020304" pitchFamily="18" charset="0"/>
                <a:cs typeface="Times New Roman" panose="02020603050405020304" pitchFamily="18" charset="0"/>
              </a:rPr>
              <a:t>Tasarrufun iptali davası açılmışsa İİK m.331 gereğince yapılan şikayette mahkeme, tasarrufun iptali davasının sonucunu bekletici mesele yapacaktır</a:t>
            </a:r>
            <a:r>
              <a:rPr lang="tr-TR" sz="1400" dirty="0">
                <a:latin typeface="Times New Roman" panose="02020603050405020304" pitchFamily="18" charset="0"/>
                <a:cs typeface="Times New Roman" panose="02020603050405020304" pitchFamily="18" charset="0"/>
              </a:rPr>
              <a:t>. </a:t>
            </a:r>
            <a:r>
              <a:rPr lang="tr-TR" sz="1400">
                <a:latin typeface="Times New Roman" panose="02020603050405020304" pitchFamily="18" charset="0"/>
                <a:cs typeface="Times New Roman" panose="02020603050405020304" pitchFamily="18" charset="0"/>
              </a:rPr>
              <a:t>(Yargıtay 19.Ceza Dairesi, 27.06.2016, E.23506, K.20263)</a:t>
            </a:r>
          </a:p>
          <a:p>
            <a:pPr algn="just"/>
            <a:endParaRPr lang="tr-TR" sz="1400" dirty="0">
              <a:latin typeface="Times New Roman" panose="02020603050405020304" pitchFamily="18" charset="0"/>
              <a:cs typeface="Times New Roman" panose="02020603050405020304" pitchFamily="18" charset="0"/>
            </a:endParaRPr>
          </a:p>
          <a:p>
            <a:pPr algn="just"/>
            <a:endParaRPr lang="tr-TR" sz="14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pPr>
              <a:defRPr/>
            </a:pPr>
            <a:fld id="{99ABCDB8-6D1E-469A-A948-70E728DE9D8D}" type="slidenum">
              <a:rPr lang="tr-TR" smtClean="0"/>
              <a:pPr>
                <a:defRPr/>
              </a:pPr>
              <a:t>18</a:t>
            </a:fld>
            <a:endParaRPr lang="tr-TR" dirty="0"/>
          </a:p>
        </p:txBody>
      </p:sp>
    </p:spTree>
    <p:extLst>
      <p:ext uri="{BB962C8B-B14F-4D97-AF65-F5344CB8AC3E}">
        <p14:creationId xmlns:p14="http://schemas.microsoft.com/office/powerpoint/2010/main" val="1102948611"/>
      </p:ext>
    </p:extLst>
  </p:cSld>
  <p:clrMapOvr>
    <a:masterClrMapping/>
  </p:clrMapOvr>
  <mc:AlternateContent xmlns:mc="http://schemas.openxmlformats.org/markup-compatibility/2006" xmlns:p14="http://schemas.microsoft.com/office/powerpoint/2010/main">
    <mc:Choice Requires="p14">
      <p:transition p14:dur="10" advTm="883000"/>
    </mc:Choice>
    <mc:Fallback xmlns="">
      <p:transition advTm="88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pPr>
              <a:defRPr/>
            </a:pPr>
            <a:fld id="{99ABCDB8-6D1E-469A-A948-70E728DE9D8D}" type="slidenum">
              <a:rPr lang="tr-TR" smtClean="0"/>
              <a:pPr>
                <a:defRPr/>
              </a:pPr>
              <a:t>19</a:t>
            </a:fld>
            <a:endParaRPr lang="tr-TR"/>
          </a:p>
        </p:txBody>
      </p:sp>
      <p:sp>
        <p:nvSpPr>
          <p:cNvPr id="5" name="Dikdörtgen 4"/>
          <p:cNvSpPr/>
          <p:nvPr/>
        </p:nvSpPr>
        <p:spPr>
          <a:xfrm>
            <a:off x="267764" y="926699"/>
            <a:ext cx="8712968" cy="5509200"/>
          </a:xfrm>
          <a:prstGeom prst="rect">
            <a:avLst/>
          </a:prstGeom>
        </p:spPr>
        <p:txBody>
          <a:bodyPr wrap="square">
            <a:spAutoFit/>
          </a:bodyPr>
          <a:lstStyle/>
          <a:p>
            <a:r>
              <a:rPr lang="tr-TR" sz="1600" dirty="0">
                <a:latin typeface="Times New Roman" panose="02020603050405020304" pitchFamily="18" charset="0"/>
                <a:cs typeface="Times New Roman" panose="02020603050405020304" pitchFamily="18" charset="0"/>
              </a:rPr>
              <a:t> </a:t>
            </a:r>
            <a:r>
              <a:rPr lang="tr-TR" sz="1600" dirty="0" smtClean="0">
                <a:latin typeface="Times New Roman" panose="02020603050405020304" pitchFamily="18" charset="0"/>
                <a:cs typeface="Times New Roman" panose="02020603050405020304" pitchFamily="18" charset="0"/>
              </a:rPr>
              <a:t>         </a:t>
            </a:r>
          </a:p>
          <a:p>
            <a:pPr algn="ctr"/>
            <a:r>
              <a:rPr lang="tr-TR" sz="1400" b="1" dirty="0" smtClean="0">
                <a:solidFill>
                  <a:srgbClr val="FF0000"/>
                </a:solidFill>
                <a:latin typeface="Times New Roman" panose="02020603050405020304" pitchFamily="18" charset="0"/>
                <a:cs typeface="Times New Roman" panose="02020603050405020304" pitchFamily="18" charset="0"/>
              </a:rPr>
              <a:t>1.Karşılıksız Tasarruflar (İİK m.278)</a:t>
            </a:r>
          </a:p>
          <a:p>
            <a:pPr algn="ctr"/>
            <a:r>
              <a:rPr lang="tr-TR" sz="1400" dirty="0" smtClean="0">
                <a:latin typeface="Times New Roman" panose="02020603050405020304" pitchFamily="18" charset="0"/>
                <a:cs typeface="Times New Roman" panose="02020603050405020304" pitchFamily="18" charset="0"/>
              </a:rPr>
              <a:t>–Hacizden veya acizden önceki son iki yıl içinde yapılan-</a:t>
            </a:r>
          </a:p>
          <a:p>
            <a:pPr marL="285750" indent="-285750">
              <a:buFont typeface="Wingdings" panose="05000000000000000000" pitchFamily="2" charset="2"/>
              <a:buChar char="v"/>
            </a:pPr>
            <a:r>
              <a:rPr lang="tr-TR" sz="1400" dirty="0" smtClean="0">
                <a:latin typeface="Times New Roman" panose="02020603050405020304" pitchFamily="18" charset="0"/>
                <a:cs typeface="Times New Roman" panose="02020603050405020304" pitchFamily="18" charset="0"/>
              </a:rPr>
              <a:t>Bağışlamalar</a:t>
            </a:r>
            <a:endParaRPr lang="tr-TR" sz="14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v"/>
            </a:pPr>
            <a:r>
              <a:rPr lang="tr-TR" sz="1400" dirty="0" smtClean="0">
                <a:latin typeface="Times New Roman" panose="02020603050405020304" pitchFamily="18" charset="0"/>
                <a:cs typeface="Times New Roman" panose="02020603050405020304" pitchFamily="18" charset="0"/>
              </a:rPr>
              <a:t>Bağışlama gibi kabul edilen tasarruflar</a:t>
            </a:r>
          </a:p>
          <a:p>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                -Karı ve koca ile usul ve füruu, </a:t>
            </a:r>
            <a:r>
              <a:rPr lang="tr-TR" sz="1400" dirty="0" err="1" smtClean="0">
                <a:latin typeface="Times New Roman" panose="02020603050405020304" pitchFamily="18" charset="0"/>
                <a:cs typeface="Times New Roman" panose="02020603050405020304" pitchFamily="18" charset="0"/>
              </a:rPr>
              <a:t>neseben</a:t>
            </a:r>
            <a:r>
              <a:rPr lang="tr-TR" sz="1400" dirty="0" smtClean="0">
                <a:latin typeface="Times New Roman" panose="02020603050405020304" pitchFamily="18" charset="0"/>
                <a:cs typeface="Times New Roman" panose="02020603050405020304" pitchFamily="18" charset="0"/>
              </a:rPr>
              <a:t> veya </a:t>
            </a:r>
            <a:r>
              <a:rPr lang="tr-TR" sz="1400" dirty="0" err="1" smtClean="0">
                <a:latin typeface="Times New Roman" panose="02020603050405020304" pitchFamily="18" charset="0"/>
                <a:cs typeface="Times New Roman" panose="02020603050405020304" pitchFamily="18" charset="0"/>
              </a:rPr>
              <a:t>sıhren</a:t>
            </a:r>
            <a:r>
              <a:rPr lang="tr-TR" sz="1400" dirty="0" smtClean="0">
                <a:latin typeface="Times New Roman" panose="02020603050405020304" pitchFamily="18" charset="0"/>
                <a:cs typeface="Times New Roman" panose="02020603050405020304" pitchFamily="18" charset="0"/>
              </a:rPr>
              <a:t> üçüncü dereceye kadar (Bu derece dahil) hısımlar, evlât edinenle evlâtlık arasında yapılan </a:t>
            </a:r>
            <a:r>
              <a:rPr lang="tr-TR" sz="1400" u="sng" dirty="0" smtClean="0">
                <a:latin typeface="Times New Roman" panose="02020603050405020304" pitchFamily="18" charset="0"/>
                <a:cs typeface="Times New Roman" panose="02020603050405020304" pitchFamily="18" charset="0"/>
              </a:rPr>
              <a:t>ivazlı</a:t>
            </a:r>
            <a:r>
              <a:rPr lang="tr-TR" sz="1400" dirty="0" smtClean="0">
                <a:latin typeface="Times New Roman" panose="02020603050405020304" pitchFamily="18" charset="0"/>
                <a:cs typeface="Times New Roman" panose="02020603050405020304" pitchFamily="18" charset="0"/>
              </a:rPr>
              <a:t> tasarruflar,</a:t>
            </a:r>
          </a:p>
          <a:p>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               -Akdin yapıldığı sırada, kendi verdiği şeyin değerine göre borçlunun ivaz olarak pek aşağı bir fiyat kabul ettiği akitler,</a:t>
            </a:r>
          </a:p>
          <a:p>
            <a:pPr algn="just"/>
            <a:r>
              <a:rPr lang="tr-TR" sz="1400" dirty="0" smtClean="0">
                <a:latin typeface="Times New Roman" panose="02020603050405020304" pitchFamily="18" charset="0"/>
                <a:cs typeface="Times New Roman" panose="02020603050405020304" pitchFamily="18" charset="0"/>
              </a:rPr>
              <a:t>                -Borçlunun </a:t>
            </a:r>
            <a:r>
              <a:rPr lang="tr-TR" sz="1400" dirty="0">
                <a:latin typeface="Times New Roman" panose="02020603050405020304" pitchFamily="18" charset="0"/>
                <a:cs typeface="Times New Roman" panose="02020603050405020304" pitchFamily="18" charset="0"/>
              </a:rPr>
              <a:t>kendisine yahut üçüncü bir şahıs menfaatine kaydı </a:t>
            </a:r>
            <a:r>
              <a:rPr lang="tr-TR" sz="1400" dirty="0" smtClean="0">
                <a:latin typeface="Times New Roman" panose="02020603050405020304" pitchFamily="18" charset="0"/>
                <a:cs typeface="Times New Roman" panose="02020603050405020304" pitchFamily="18" charset="0"/>
              </a:rPr>
              <a:t> hayat </a:t>
            </a:r>
            <a:r>
              <a:rPr lang="tr-TR" sz="1400" dirty="0" err="1" smtClean="0">
                <a:latin typeface="Times New Roman" panose="02020603050405020304" pitchFamily="18" charset="0"/>
                <a:cs typeface="Times New Roman" panose="02020603050405020304" pitchFamily="18" charset="0"/>
              </a:rPr>
              <a:t>şartiyle</a:t>
            </a:r>
            <a:r>
              <a:rPr lang="tr-TR" sz="1400" dirty="0" smtClean="0">
                <a:latin typeface="Times New Roman" panose="02020603050405020304" pitchFamily="18" charset="0"/>
                <a:cs typeface="Times New Roman" panose="02020603050405020304" pitchFamily="18" charset="0"/>
              </a:rPr>
              <a:t> </a:t>
            </a:r>
            <a:r>
              <a:rPr lang="tr-TR" sz="1400" dirty="0">
                <a:latin typeface="Times New Roman" panose="02020603050405020304" pitchFamily="18" charset="0"/>
                <a:cs typeface="Times New Roman" panose="02020603050405020304" pitchFamily="18" charset="0"/>
              </a:rPr>
              <a:t>irat ve intifa hakkı tesis ettiği akitler ve </a:t>
            </a:r>
            <a:r>
              <a:rPr lang="tr-TR" sz="1400" dirty="0" smtClean="0">
                <a:latin typeface="Times New Roman" panose="02020603050405020304" pitchFamily="18" charset="0"/>
                <a:cs typeface="Times New Roman" panose="02020603050405020304" pitchFamily="18" charset="0"/>
              </a:rPr>
              <a:t>ölünceye kadar bakma akitleri</a:t>
            </a:r>
          </a:p>
          <a:p>
            <a:pPr algn="just"/>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                          </a:t>
            </a:r>
          </a:p>
          <a:p>
            <a:pPr algn="ctr"/>
            <a:r>
              <a:rPr lang="tr-TR" sz="1400" b="1" dirty="0" smtClean="0">
                <a:solidFill>
                  <a:srgbClr val="FF0000"/>
                </a:solidFill>
                <a:latin typeface="Times New Roman" panose="02020603050405020304" pitchFamily="18" charset="0"/>
                <a:cs typeface="Times New Roman" panose="02020603050405020304" pitchFamily="18" charset="0"/>
              </a:rPr>
              <a:t>2.Aciz Hali İçinde Yapılan Tasarruflar (İİK m.279)</a:t>
            </a:r>
          </a:p>
          <a:p>
            <a:pPr algn="ctr"/>
            <a:r>
              <a:rPr lang="tr-TR" sz="1400" b="1" dirty="0" smtClean="0">
                <a:solidFill>
                  <a:srgbClr val="FF0000"/>
                </a:solidFill>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 Haciz veya acizden önceki son 1 yıl içinde yapılan-</a:t>
            </a:r>
          </a:p>
          <a:p>
            <a:pPr marL="285750" indent="-285750">
              <a:buFont typeface="Wingdings" panose="05000000000000000000" pitchFamily="2" charset="2"/>
              <a:buChar char="v"/>
            </a:pPr>
            <a:r>
              <a:rPr lang="tr-TR" sz="1400" dirty="0" smtClean="0">
                <a:latin typeface="Times New Roman" panose="02020603050405020304" pitchFamily="18" charset="0"/>
                <a:cs typeface="Times New Roman" panose="02020603050405020304" pitchFamily="18" charset="0"/>
              </a:rPr>
              <a:t>Önceden resmi olarak taahhüt edilmemiş olmak kaydıyla mevcut bir borcun teminatını teşkil etmek üzere verilen rehinler,</a:t>
            </a:r>
          </a:p>
          <a:p>
            <a:pPr marL="285750" indent="-285750">
              <a:buFont typeface="Wingdings" panose="05000000000000000000" pitchFamily="2" charset="2"/>
              <a:buChar char="v"/>
            </a:pPr>
            <a:r>
              <a:rPr lang="tr-TR" sz="1400" dirty="0" err="1" smtClean="0">
                <a:latin typeface="Times New Roman" panose="02020603050405020304" pitchFamily="18" charset="0"/>
                <a:cs typeface="Times New Roman" panose="02020603050405020304" pitchFamily="18" charset="0"/>
              </a:rPr>
              <a:t>Mutad</a:t>
            </a:r>
            <a:r>
              <a:rPr lang="tr-TR" sz="1400" dirty="0" smtClean="0">
                <a:latin typeface="Times New Roman" panose="02020603050405020304" pitchFamily="18" charset="0"/>
                <a:cs typeface="Times New Roman" panose="02020603050405020304" pitchFamily="18" charset="0"/>
              </a:rPr>
              <a:t> olmayan ödeme vasıtalarıyla yapılan ödemeler (Örneğin borca karşılık malın mülkiyetinin alacaklıya devredilmesi)</a:t>
            </a:r>
          </a:p>
          <a:p>
            <a:pPr marL="285750" indent="-285750">
              <a:buFont typeface="Wingdings" panose="05000000000000000000" pitchFamily="2" charset="2"/>
              <a:buChar char="v"/>
            </a:pPr>
            <a:r>
              <a:rPr lang="tr-TR" sz="1400" dirty="0" smtClean="0">
                <a:latin typeface="Times New Roman" panose="02020603050405020304" pitchFamily="18" charset="0"/>
                <a:cs typeface="Times New Roman" panose="02020603050405020304" pitchFamily="18" charset="0"/>
              </a:rPr>
              <a:t>Henüz vadesi gelmemiş borçlar için yapılan ödemeler</a:t>
            </a:r>
          </a:p>
          <a:p>
            <a:pPr marL="285750" indent="-285750">
              <a:buFont typeface="Wingdings" panose="05000000000000000000" pitchFamily="2" charset="2"/>
              <a:buChar char="v"/>
            </a:pPr>
            <a:r>
              <a:rPr lang="tr-TR" sz="1400" dirty="0" smtClean="0">
                <a:latin typeface="Times New Roman" panose="02020603050405020304" pitchFamily="18" charset="0"/>
                <a:cs typeface="Times New Roman" panose="02020603050405020304" pitchFamily="18" charset="0"/>
              </a:rPr>
              <a:t>Kişisel hakların kuvvetlendirilmesi için tapuya verilen şerhler (kira şerhi, intifa hakkı vs.)                                                                                                                  </a:t>
            </a:r>
          </a:p>
          <a:p>
            <a:pPr marL="285750" indent="-285750">
              <a:buFont typeface="Wingdings" panose="05000000000000000000" pitchFamily="2" charset="2"/>
              <a:buChar char="v"/>
            </a:pPr>
            <a:endParaRPr lang="tr-TR" sz="1400" dirty="0">
              <a:latin typeface="Times New Roman" panose="02020603050405020304" pitchFamily="18" charset="0"/>
              <a:cs typeface="Times New Roman" panose="02020603050405020304" pitchFamily="18" charset="0"/>
            </a:endParaRPr>
          </a:p>
          <a:p>
            <a:r>
              <a:rPr lang="tr-TR" sz="1400" b="1" dirty="0" smtClean="0">
                <a:latin typeface="Times New Roman" panose="02020603050405020304" pitchFamily="18" charset="0"/>
                <a:cs typeface="Times New Roman" panose="02020603050405020304" pitchFamily="18" charset="0"/>
              </a:rPr>
              <a:t>Bu tasarruflardan </a:t>
            </a:r>
            <a:r>
              <a:rPr lang="tr-TR" sz="1400" b="1" dirty="0">
                <a:latin typeface="Times New Roman" panose="02020603050405020304" pitchFamily="18" charset="0"/>
                <a:cs typeface="Times New Roman" panose="02020603050405020304" pitchFamily="18" charset="0"/>
              </a:rPr>
              <a:t>istifade eden kimse borçlunun hal ve vaziyetini bilmediğini ispat eylerse iptal davası dinlenmez.</a:t>
            </a:r>
          </a:p>
          <a:p>
            <a:pPr lvl="3"/>
            <a:endParaRPr lang="tr-TR" sz="1400" dirty="0" smtClean="0">
              <a:latin typeface="Times New Roman" panose="02020603050405020304" pitchFamily="18" charset="0"/>
              <a:cs typeface="Times New Roman" panose="02020603050405020304" pitchFamily="18" charset="0"/>
            </a:endParaRPr>
          </a:p>
          <a:p>
            <a:r>
              <a:rPr lang="tr-TR" sz="1400" dirty="0" smtClean="0">
                <a:latin typeface="Times New Roman" panose="02020603050405020304" pitchFamily="18" charset="0"/>
                <a:cs typeface="Times New Roman" panose="02020603050405020304" pitchFamily="18" charset="0"/>
              </a:rPr>
              <a:t>                  	 </a:t>
            </a:r>
            <a:endParaRPr lang="tr-TR"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4529245"/>
      </p:ext>
    </p:extLst>
  </p:cSld>
  <p:clrMapOvr>
    <a:masterClrMapping/>
  </p:clrMapOvr>
  <mc:AlternateContent xmlns:mc="http://schemas.openxmlformats.org/markup-compatibility/2006" xmlns:p14="http://schemas.microsoft.com/office/powerpoint/2010/main">
    <mc:Choice Requires="p14">
      <p:transition p14:dur="10" advTm="883000"/>
    </mc:Choice>
    <mc:Fallback xmlns="">
      <p:transition advTm="88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barn(inVertical)">
                                      <p:cBhvr>
                                        <p:cTn id="10" dur="500"/>
                                        <p:tgtEl>
                                          <p:spTgt spid="5">
                                            <p:txEl>
                                              <p:pRg st="2" end="2"/>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Effect transition="in" filter="barn(inVertical)">
                                      <p:cBhvr>
                                        <p:cTn id="13" dur="500"/>
                                        <p:tgtEl>
                                          <p:spTgt spid="5">
                                            <p:txEl>
                                              <p:pRg st="3" end="3"/>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5">
                                            <p:txEl>
                                              <p:pRg st="4" end="4"/>
                                            </p:txEl>
                                          </p:spTgt>
                                        </p:tgtEl>
                                        <p:attrNameLst>
                                          <p:attrName>style.visibility</p:attrName>
                                        </p:attrNameLst>
                                      </p:cBhvr>
                                      <p:to>
                                        <p:strVal val="visible"/>
                                      </p:to>
                                    </p:set>
                                    <p:animEffect transition="in" filter="barn(inVertical)">
                                      <p:cBhvr>
                                        <p:cTn id="16" dur="500"/>
                                        <p:tgtEl>
                                          <p:spTgt spid="5">
                                            <p:txEl>
                                              <p:pRg st="4" end="4"/>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animEffect transition="in" filter="barn(inVertical)">
                                      <p:cBhvr>
                                        <p:cTn id="19" dur="500"/>
                                        <p:tgtEl>
                                          <p:spTgt spid="5">
                                            <p:txEl>
                                              <p:pRg st="5" end="5"/>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barn(inVertical)">
                                      <p:cBhvr>
                                        <p:cTn id="22" dur="500"/>
                                        <p:tgtEl>
                                          <p:spTgt spid="5">
                                            <p:txEl>
                                              <p:pRg st="6" end="6"/>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5">
                                            <p:txEl>
                                              <p:pRg st="7" end="7"/>
                                            </p:txEl>
                                          </p:spTgt>
                                        </p:tgtEl>
                                        <p:attrNameLst>
                                          <p:attrName>style.visibility</p:attrName>
                                        </p:attrNameLst>
                                      </p:cBhvr>
                                      <p:to>
                                        <p:strVal val="visible"/>
                                      </p:to>
                                    </p:set>
                                    <p:animEffect transition="in" filter="barn(inVertical)">
                                      <p:cBhvr>
                                        <p:cTn id="25" dur="500"/>
                                        <p:tgtEl>
                                          <p:spTgt spid="5">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5">
                                            <p:txEl>
                                              <p:pRg st="9" end="9"/>
                                            </p:txEl>
                                          </p:spTgt>
                                        </p:tgtEl>
                                        <p:attrNameLst>
                                          <p:attrName>style.visibility</p:attrName>
                                        </p:attrNameLst>
                                      </p:cBhvr>
                                      <p:to>
                                        <p:strVal val="visible"/>
                                      </p:to>
                                    </p:set>
                                    <p:animEffect transition="in" filter="barn(inVertical)">
                                      <p:cBhvr>
                                        <p:cTn id="30" dur="500"/>
                                        <p:tgtEl>
                                          <p:spTgt spid="5">
                                            <p:txEl>
                                              <p:pRg st="9" end="9"/>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5">
                                            <p:txEl>
                                              <p:pRg st="10" end="10"/>
                                            </p:txEl>
                                          </p:spTgt>
                                        </p:tgtEl>
                                        <p:attrNameLst>
                                          <p:attrName>style.visibility</p:attrName>
                                        </p:attrNameLst>
                                      </p:cBhvr>
                                      <p:to>
                                        <p:strVal val="visible"/>
                                      </p:to>
                                    </p:set>
                                    <p:animEffect transition="in" filter="barn(inVertical)">
                                      <p:cBhvr>
                                        <p:cTn id="33" dur="500"/>
                                        <p:tgtEl>
                                          <p:spTgt spid="5">
                                            <p:txEl>
                                              <p:pRg st="10" end="10"/>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5">
                                            <p:txEl>
                                              <p:pRg st="11" end="11"/>
                                            </p:txEl>
                                          </p:spTgt>
                                        </p:tgtEl>
                                        <p:attrNameLst>
                                          <p:attrName>style.visibility</p:attrName>
                                        </p:attrNameLst>
                                      </p:cBhvr>
                                      <p:to>
                                        <p:strVal val="visible"/>
                                      </p:to>
                                    </p:set>
                                    <p:animEffect transition="in" filter="barn(inVertical)">
                                      <p:cBhvr>
                                        <p:cTn id="36" dur="500"/>
                                        <p:tgtEl>
                                          <p:spTgt spid="5">
                                            <p:txEl>
                                              <p:pRg st="11" end="11"/>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5">
                                            <p:txEl>
                                              <p:pRg st="12" end="12"/>
                                            </p:txEl>
                                          </p:spTgt>
                                        </p:tgtEl>
                                        <p:attrNameLst>
                                          <p:attrName>style.visibility</p:attrName>
                                        </p:attrNameLst>
                                      </p:cBhvr>
                                      <p:to>
                                        <p:strVal val="visible"/>
                                      </p:to>
                                    </p:set>
                                    <p:animEffect transition="in" filter="barn(inVertical)">
                                      <p:cBhvr>
                                        <p:cTn id="39" dur="500"/>
                                        <p:tgtEl>
                                          <p:spTgt spid="5">
                                            <p:txEl>
                                              <p:pRg st="12" end="12"/>
                                            </p:txEl>
                                          </p:spTgt>
                                        </p:tgtEl>
                                      </p:cBhvr>
                                    </p:animEffect>
                                  </p:childTnLst>
                                </p:cTn>
                              </p:par>
                              <p:par>
                                <p:cTn id="40" presetID="16" presetClass="entr" presetSubtype="21" fill="hold" nodeType="withEffect">
                                  <p:stCondLst>
                                    <p:cond delay="0"/>
                                  </p:stCondLst>
                                  <p:childTnLst>
                                    <p:set>
                                      <p:cBhvr>
                                        <p:cTn id="41" dur="1" fill="hold">
                                          <p:stCondLst>
                                            <p:cond delay="0"/>
                                          </p:stCondLst>
                                        </p:cTn>
                                        <p:tgtEl>
                                          <p:spTgt spid="5">
                                            <p:txEl>
                                              <p:pRg st="13" end="13"/>
                                            </p:txEl>
                                          </p:spTgt>
                                        </p:tgtEl>
                                        <p:attrNameLst>
                                          <p:attrName>style.visibility</p:attrName>
                                        </p:attrNameLst>
                                      </p:cBhvr>
                                      <p:to>
                                        <p:strVal val="visible"/>
                                      </p:to>
                                    </p:set>
                                    <p:animEffect transition="in" filter="barn(inVertical)">
                                      <p:cBhvr>
                                        <p:cTn id="42" dur="500"/>
                                        <p:tgtEl>
                                          <p:spTgt spid="5">
                                            <p:txEl>
                                              <p:pRg st="13" end="13"/>
                                            </p:txEl>
                                          </p:spTgt>
                                        </p:tgtEl>
                                      </p:cBhvr>
                                    </p:animEffect>
                                  </p:childTnLst>
                                </p:cTn>
                              </p:par>
                              <p:par>
                                <p:cTn id="43" presetID="16" presetClass="entr" presetSubtype="21" fill="hold" nodeType="withEffect">
                                  <p:stCondLst>
                                    <p:cond delay="0"/>
                                  </p:stCondLst>
                                  <p:childTnLst>
                                    <p:set>
                                      <p:cBhvr>
                                        <p:cTn id="44" dur="1" fill="hold">
                                          <p:stCondLst>
                                            <p:cond delay="0"/>
                                          </p:stCondLst>
                                        </p:cTn>
                                        <p:tgtEl>
                                          <p:spTgt spid="5">
                                            <p:txEl>
                                              <p:pRg st="14" end="14"/>
                                            </p:txEl>
                                          </p:spTgt>
                                        </p:tgtEl>
                                        <p:attrNameLst>
                                          <p:attrName>style.visibility</p:attrName>
                                        </p:attrNameLst>
                                      </p:cBhvr>
                                      <p:to>
                                        <p:strVal val="visible"/>
                                      </p:to>
                                    </p:set>
                                    <p:animEffect transition="in" filter="barn(inVertical)">
                                      <p:cBhvr>
                                        <p:cTn id="45" dur="500"/>
                                        <p:tgtEl>
                                          <p:spTgt spid="5">
                                            <p:txEl>
                                              <p:pRg st="14" end="14"/>
                                            </p:txEl>
                                          </p:spTgt>
                                        </p:tgtEl>
                                      </p:cBhvr>
                                    </p:animEffect>
                                  </p:childTnLst>
                                </p:cTn>
                              </p:par>
                              <p:par>
                                <p:cTn id="46" presetID="16" presetClass="entr" presetSubtype="21" fill="hold" nodeType="withEffect">
                                  <p:stCondLst>
                                    <p:cond delay="0"/>
                                  </p:stCondLst>
                                  <p:childTnLst>
                                    <p:set>
                                      <p:cBhvr>
                                        <p:cTn id="47" dur="1" fill="hold">
                                          <p:stCondLst>
                                            <p:cond delay="0"/>
                                          </p:stCondLst>
                                        </p:cTn>
                                        <p:tgtEl>
                                          <p:spTgt spid="5">
                                            <p:txEl>
                                              <p:pRg st="16" end="16"/>
                                            </p:txEl>
                                          </p:spTgt>
                                        </p:tgtEl>
                                        <p:attrNameLst>
                                          <p:attrName>style.visibility</p:attrName>
                                        </p:attrNameLst>
                                      </p:cBhvr>
                                      <p:to>
                                        <p:strVal val="visible"/>
                                      </p:to>
                                    </p:set>
                                    <p:animEffect transition="in" filter="barn(inVertical)">
                                      <p:cBhvr>
                                        <p:cTn id="48" dur="500"/>
                                        <p:tgtEl>
                                          <p:spTgt spid="5">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23528" y="908720"/>
            <a:ext cx="7992888" cy="5262979"/>
          </a:xfrm>
          <a:prstGeom prst="rect">
            <a:avLst/>
          </a:prstGeom>
        </p:spPr>
        <p:txBody>
          <a:bodyPr wrap="square">
            <a:spAutoFit/>
          </a:bodyPr>
          <a:lstStyle/>
          <a:p>
            <a:pPr algn="just"/>
            <a:endParaRPr lang="tr-TR" sz="1400" dirty="0">
              <a:latin typeface="Times New Roman" pitchFamily="18" charset="0"/>
              <a:cs typeface="Times New Roman" pitchFamily="18" charset="0"/>
            </a:endParaRPr>
          </a:p>
          <a:p>
            <a:pPr marL="285750" indent="-285750" algn="just">
              <a:buFont typeface="Wingdings" panose="05000000000000000000" pitchFamily="2" charset="2"/>
              <a:buChar char="Ø"/>
            </a:pPr>
            <a:r>
              <a:rPr lang="tr-TR" sz="1400" dirty="0" smtClean="0">
                <a:latin typeface="Times New Roman" pitchFamily="18" charset="0"/>
                <a:cs typeface="Times New Roman" pitchFamily="18" charset="0"/>
              </a:rPr>
              <a:t>Davanın her aşamasında – hüküm kesinleşinceye kadar- aciz vesikasının alınıp mahkemeye ibraz edilmesi mümkündür. Bu nedenle, mahkeme aciz vesikası yokluğu nedeniyle davanın reddine karar vermiş ise temyiz veya karar düzeltme aşamasında aciz vesikası ibraz edilerek hükmün bozulması sağlanabilir. – Yeni HMK m.137’e göre mahkeme dava koşulu olan aciz vesikasının varlığını ön inceleme aşamasında değerlendirecektir-</a:t>
            </a:r>
          </a:p>
          <a:p>
            <a:pPr marL="285750" indent="-285750" algn="just">
              <a:buFont typeface="Wingdings" panose="05000000000000000000" pitchFamily="2" charset="2"/>
              <a:buChar char="Ø"/>
            </a:pPr>
            <a:endParaRPr lang="tr-TR" sz="1400" dirty="0">
              <a:latin typeface="Times New Roman" pitchFamily="18" charset="0"/>
              <a:cs typeface="Times New Roman" pitchFamily="18" charset="0"/>
            </a:endParaRPr>
          </a:p>
          <a:p>
            <a:pPr marL="285750" indent="-285750" algn="just">
              <a:buFont typeface="Wingdings" panose="05000000000000000000" pitchFamily="2" charset="2"/>
              <a:buChar char="Ø"/>
            </a:pPr>
            <a:r>
              <a:rPr lang="tr-TR" sz="1400" b="1" dirty="0">
                <a:latin typeface="Times New Roman" panose="02020603050405020304" pitchFamily="18" charset="0"/>
                <a:cs typeface="Times New Roman" panose="02020603050405020304" pitchFamily="18" charset="0"/>
              </a:rPr>
              <a:t>Kesin Aciz Vesikası:</a:t>
            </a:r>
          </a:p>
          <a:p>
            <a:pPr algn="just"/>
            <a:endParaRPr lang="tr-TR" sz="1400" dirty="0">
              <a:latin typeface="Times New Roman" panose="02020603050405020304" pitchFamily="18" charset="0"/>
              <a:cs typeface="Times New Roman" panose="02020603050405020304" pitchFamily="18" charset="0"/>
            </a:endParaRPr>
          </a:p>
          <a:p>
            <a:pPr algn="just"/>
            <a:r>
              <a:rPr lang="tr-TR" sz="1400" dirty="0">
                <a:latin typeface="Times New Roman" panose="02020603050405020304" pitchFamily="18" charset="0"/>
                <a:cs typeface="Times New Roman" panose="02020603050405020304" pitchFamily="18" charset="0"/>
              </a:rPr>
              <a:t>           -İİK m.143 gereğince düzenlenen kesin aciz vesikası. (Borçluya ait malların paraya çevrilmesi sonrasında düzenlenen) – Yönetmelikte örneği var-</a:t>
            </a:r>
          </a:p>
          <a:p>
            <a:pPr algn="just"/>
            <a:endParaRPr lang="tr-TR" sz="1400" dirty="0">
              <a:latin typeface="Times New Roman" panose="02020603050405020304" pitchFamily="18" charset="0"/>
              <a:cs typeface="Times New Roman" panose="02020603050405020304" pitchFamily="18" charset="0"/>
            </a:endParaRPr>
          </a:p>
          <a:p>
            <a:pPr algn="just"/>
            <a:r>
              <a:rPr lang="tr-TR" sz="1400" dirty="0">
                <a:latin typeface="Times New Roman" panose="02020603050405020304" pitchFamily="18" charset="0"/>
                <a:cs typeface="Times New Roman" panose="02020603050405020304" pitchFamily="18" charset="0"/>
              </a:rPr>
              <a:t>           -İİK m.105/1 gereğince düzenlenen kesin aciz vesikası.(Borçluya ait herhangi bir hacizli mal bulamadığında düzenlenen) – Yönetmelikte örneği yok, haciz tutanakları zaten kesin aciz vesikası hükmünde)</a:t>
            </a:r>
          </a:p>
          <a:p>
            <a:pPr algn="just"/>
            <a:endParaRPr lang="tr-TR" sz="1400" dirty="0">
              <a:latin typeface="Times New Roman" panose="02020603050405020304" pitchFamily="18" charset="0"/>
              <a:cs typeface="Times New Roman" panose="02020603050405020304" pitchFamily="18" charset="0"/>
            </a:endParaRPr>
          </a:p>
          <a:p>
            <a:pPr algn="just"/>
            <a:endParaRPr lang="tr-TR" sz="14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b="1" dirty="0">
                <a:latin typeface="Times New Roman" panose="02020603050405020304" pitchFamily="18" charset="0"/>
                <a:cs typeface="Times New Roman" panose="02020603050405020304" pitchFamily="18" charset="0"/>
              </a:rPr>
              <a:t>Geçici Aciz Vesikası:</a:t>
            </a:r>
          </a:p>
          <a:p>
            <a:pPr algn="just"/>
            <a:endParaRPr lang="tr-TR" sz="1400" dirty="0">
              <a:latin typeface="Times New Roman" panose="02020603050405020304" pitchFamily="18" charset="0"/>
              <a:cs typeface="Times New Roman" panose="02020603050405020304" pitchFamily="18" charset="0"/>
            </a:endParaRPr>
          </a:p>
          <a:p>
            <a:pPr algn="just"/>
            <a:r>
              <a:rPr lang="tr-TR" sz="1400" dirty="0">
                <a:latin typeface="Times New Roman" panose="02020603050405020304" pitchFamily="18" charset="0"/>
                <a:cs typeface="Times New Roman" panose="02020603050405020304" pitchFamily="18" charset="0"/>
              </a:rPr>
              <a:t>         -İİK m.105/2 gereğince düzenlenen aciz vesikası. (Borçluya ait hacizli malvarlığı var ama </a:t>
            </a:r>
            <a:r>
              <a:rPr lang="tr-TR" sz="1400" u="sng" dirty="0" err="1">
                <a:latin typeface="Times New Roman" panose="02020603050405020304" pitchFamily="18" charset="0"/>
                <a:cs typeface="Times New Roman" panose="02020603050405020304" pitchFamily="18" charset="0"/>
              </a:rPr>
              <a:t>muhammem</a:t>
            </a:r>
            <a:r>
              <a:rPr lang="tr-TR" sz="1400" u="sng" dirty="0">
                <a:latin typeface="Times New Roman" panose="02020603050405020304" pitchFamily="18" charset="0"/>
                <a:cs typeface="Times New Roman" panose="02020603050405020304" pitchFamily="18" charset="0"/>
              </a:rPr>
              <a:t> bedeli </a:t>
            </a:r>
            <a:r>
              <a:rPr lang="tr-TR" sz="1400" dirty="0">
                <a:latin typeface="Times New Roman" panose="02020603050405020304" pitchFamily="18" charset="0"/>
                <a:cs typeface="Times New Roman" panose="02020603050405020304" pitchFamily="18" charset="0"/>
              </a:rPr>
              <a:t>veya </a:t>
            </a:r>
            <a:r>
              <a:rPr lang="tr-TR" sz="1400" u="sng" dirty="0">
                <a:latin typeface="Times New Roman" panose="02020603050405020304" pitchFamily="18" charset="0"/>
                <a:cs typeface="Times New Roman" panose="02020603050405020304" pitchFamily="18" charset="0"/>
              </a:rPr>
              <a:t>alacaklının hacizdeki sırasına göre </a:t>
            </a:r>
            <a:r>
              <a:rPr lang="tr-TR" sz="1400" dirty="0">
                <a:latin typeface="Times New Roman" panose="02020603050405020304" pitchFamily="18" charset="0"/>
                <a:cs typeface="Times New Roman" panose="02020603050405020304" pitchFamily="18" charset="0"/>
              </a:rPr>
              <a:t>alacağı karşılamaya yeterli değil) – Yönetmelikte örneği yok, haciz tutanakları zaten geçici aciz vesikası hükmünde)</a:t>
            </a:r>
          </a:p>
          <a:p>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14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pPr>
              <a:defRPr/>
            </a:pPr>
            <a:fld id="{99ABCDB8-6D1E-469A-A948-70E728DE9D8D}" type="slidenum">
              <a:rPr lang="tr-TR" smtClean="0"/>
              <a:pPr>
                <a:defRPr/>
              </a:pPr>
              <a:t>2</a:t>
            </a:fld>
            <a:endParaRPr lang="tr-TR"/>
          </a:p>
        </p:txBody>
      </p:sp>
    </p:spTree>
    <p:extLst>
      <p:ext uri="{BB962C8B-B14F-4D97-AF65-F5344CB8AC3E}">
        <p14:creationId xmlns:p14="http://schemas.microsoft.com/office/powerpoint/2010/main" val="24078162"/>
      </p:ext>
    </p:extLst>
  </p:cSld>
  <p:clrMapOvr>
    <a:masterClrMapping/>
  </p:clrMapOvr>
  <mc:AlternateContent xmlns:mc="http://schemas.openxmlformats.org/markup-compatibility/2006" xmlns:p14="http://schemas.microsoft.com/office/powerpoint/2010/main">
    <mc:Choice Requires="p14">
      <p:transition p14:dur="10" advTm="883000"/>
    </mc:Choice>
    <mc:Fallback xmlns="">
      <p:transition advTm="88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arn(inVertical)">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arn(inVertical)">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Effect transition="in" filter="barn(inVertical)">
                                      <p:cBhvr>
                                        <p:cTn id="27" dur="500"/>
                                        <p:tgtEl>
                                          <p:spTgt spid="3">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12" end="12"/>
                                            </p:txEl>
                                          </p:spTgt>
                                        </p:tgtEl>
                                        <p:attrNameLst>
                                          <p:attrName>style.visibility</p:attrName>
                                        </p:attrNameLst>
                                      </p:cBhvr>
                                      <p:to>
                                        <p:strVal val="visible"/>
                                      </p:to>
                                    </p:set>
                                    <p:animEffect transition="in" filter="barn(inVertical)">
                                      <p:cBhvr>
                                        <p:cTn id="32"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pPr>
              <a:defRPr/>
            </a:pPr>
            <a:fld id="{99ABCDB8-6D1E-469A-A948-70E728DE9D8D}" type="slidenum">
              <a:rPr lang="tr-TR" smtClean="0"/>
              <a:pPr>
                <a:defRPr/>
              </a:pPr>
              <a:t>20</a:t>
            </a:fld>
            <a:endParaRPr lang="tr-TR"/>
          </a:p>
        </p:txBody>
      </p:sp>
      <p:sp>
        <p:nvSpPr>
          <p:cNvPr id="5" name="Dikdörtgen 4"/>
          <p:cNvSpPr/>
          <p:nvPr/>
        </p:nvSpPr>
        <p:spPr>
          <a:xfrm>
            <a:off x="245655" y="940671"/>
            <a:ext cx="8712968" cy="5047536"/>
          </a:xfrm>
          <a:prstGeom prst="rect">
            <a:avLst/>
          </a:prstGeom>
        </p:spPr>
        <p:txBody>
          <a:bodyPr wrap="square">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3.Alacaklılara Zarar Vermek Maksadıyla Yapılan Tasarruflar (İİK m.280)</a:t>
            </a:r>
          </a:p>
          <a:p>
            <a:pPr algn="ctr"/>
            <a:r>
              <a:rPr lang="tr-TR" sz="1400" dirty="0" smtClean="0">
                <a:latin typeface="Times New Roman" panose="02020603050405020304" pitchFamily="18" charset="0"/>
                <a:cs typeface="Times New Roman" panose="02020603050405020304" pitchFamily="18" charset="0"/>
              </a:rPr>
              <a:t>-Takipten önceki son beş </a:t>
            </a:r>
            <a:r>
              <a:rPr lang="tr-TR" sz="1400" dirty="0">
                <a:latin typeface="Times New Roman" panose="02020603050405020304" pitchFamily="18" charset="0"/>
                <a:cs typeface="Times New Roman" panose="02020603050405020304" pitchFamily="18" charset="0"/>
              </a:rPr>
              <a:t>yıl içinde </a:t>
            </a:r>
            <a:r>
              <a:rPr lang="tr-TR" sz="1400" dirty="0" smtClean="0">
                <a:latin typeface="Times New Roman" panose="02020603050405020304" pitchFamily="18" charset="0"/>
                <a:cs typeface="Times New Roman" panose="02020603050405020304" pitchFamily="18" charset="0"/>
              </a:rPr>
              <a:t>yapılan-</a:t>
            </a:r>
          </a:p>
          <a:p>
            <a:pPr algn="ctr"/>
            <a:endParaRPr lang="tr-TR" sz="14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v"/>
            </a:pPr>
            <a:r>
              <a:rPr lang="tr-TR" sz="1400" dirty="0" smtClean="0">
                <a:latin typeface="Times New Roman" panose="02020603050405020304" pitchFamily="18" charset="0"/>
                <a:cs typeface="Times New Roman" panose="02020603050405020304" pitchFamily="18" charset="0"/>
              </a:rPr>
              <a:t>Muvazaalı icra takibi yapıp borçlunun malvarlığı üzerine haciz koymak.</a:t>
            </a:r>
          </a:p>
          <a:p>
            <a:pPr marL="285750" indent="-285750" algn="just">
              <a:buFont typeface="Wingdings" panose="05000000000000000000" pitchFamily="2" charset="2"/>
              <a:buChar char="v"/>
            </a:pPr>
            <a:r>
              <a:rPr lang="tr-TR" sz="1400" dirty="0">
                <a:latin typeface="Times New Roman" panose="02020603050405020304" pitchFamily="18" charset="0"/>
                <a:cs typeface="Times New Roman" panose="02020603050405020304" pitchFamily="18" charset="0"/>
              </a:rPr>
              <a:t>Haksız olarak yapılan bir icra takibine itiraz </a:t>
            </a:r>
            <a:r>
              <a:rPr lang="tr-TR" sz="1400" dirty="0" smtClean="0">
                <a:latin typeface="Times New Roman" panose="02020603050405020304" pitchFamily="18" charset="0"/>
                <a:cs typeface="Times New Roman" panose="02020603050405020304" pitchFamily="18" charset="0"/>
              </a:rPr>
              <a:t>etmemek, zamanaşımı itirazında bulunmamak</a:t>
            </a:r>
            <a:r>
              <a:rPr lang="tr-TR" sz="1400" i="1" dirty="0" smtClean="0">
                <a:latin typeface="Times New Roman" panose="02020603050405020304" pitchFamily="18" charset="0"/>
                <a:cs typeface="Times New Roman" panose="02020603050405020304" pitchFamily="18" charset="0"/>
              </a:rPr>
              <a:t>.-böyle bir durumda mahkemece, icra dosyasından takip alacaklısına ödenecek olan tutarların iptal davasını kazanan alacaklıya ödenmesine karar verilir-</a:t>
            </a:r>
            <a:endParaRPr lang="tr-TR" sz="1400" i="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v"/>
            </a:pPr>
            <a:r>
              <a:rPr lang="tr-TR" sz="1400" dirty="0" smtClean="0">
                <a:latin typeface="Times New Roman" panose="02020603050405020304" pitchFamily="18" charset="0"/>
                <a:cs typeface="Times New Roman" panose="02020603050405020304" pitchFamily="18" charset="0"/>
              </a:rPr>
              <a:t>Mirası reddetmek</a:t>
            </a:r>
          </a:p>
          <a:p>
            <a:pPr marL="285750" indent="-285750" algn="just">
              <a:buFont typeface="Wingdings" panose="05000000000000000000" pitchFamily="2" charset="2"/>
              <a:buChar char="v"/>
            </a:pPr>
            <a:r>
              <a:rPr lang="tr-TR" sz="1400" dirty="0" smtClean="0">
                <a:latin typeface="Times New Roman" panose="02020603050405020304" pitchFamily="18" charset="0"/>
                <a:cs typeface="Times New Roman" panose="02020603050405020304" pitchFamily="18" charset="0"/>
              </a:rPr>
              <a:t>Miras taksim sözleşmesi ile diğer mirasçılar lehine miras hissesinden feragat etmek</a:t>
            </a:r>
          </a:p>
          <a:p>
            <a:pPr marL="285750" indent="-285750" algn="just">
              <a:buFont typeface="Wingdings" panose="05000000000000000000" pitchFamily="2" charset="2"/>
              <a:buChar char="v"/>
            </a:pPr>
            <a:r>
              <a:rPr lang="tr-TR" sz="1400" dirty="0" smtClean="0">
                <a:latin typeface="Times New Roman" panose="02020603050405020304" pitchFamily="18" charset="0"/>
                <a:cs typeface="Times New Roman" panose="02020603050405020304" pitchFamily="18" charset="0"/>
              </a:rPr>
              <a:t>Boşanma protokolü ile malvarlığının eşe bırakılması</a:t>
            </a:r>
          </a:p>
          <a:p>
            <a:pPr marL="285750" indent="-285750" algn="just">
              <a:buFont typeface="Wingdings" panose="05000000000000000000" pitchFamily="2" charset="2"/>
              <a:buChar char="v"/>
            </a:pPr>
            <a:r>
              <a:rPr lang="tr-TR" sz="1400" dirty="0" smtClean="0">
                <a:latin typeface="Times New Roman" panose="02020603050405020304" pitchFamily="18" charset="0"/>
                <a:cs typeface="Times New Roman" panose="02020603050405020304" pitchFamily="18" charset="0"/>
              </a:rPr>
              <a:t>Alacağı temlik etmek</a:t>
            </a:r>
          </a:p>
          <a:p>
            <a:pPr marL="285750" indent="-285750" algn="just">
              <a:buFont typeface="Wingdings" panose="05000000000000000000" pitchFamily="2" charset="2"/>
              <a:buChar char="v"/>
            </a:pPr>
            <a:r>
              <a:rPr lang="tr-TR" sz="1400" dirty="0" smtClean="0">
                <a:latin typeface="Times New Roman" panose="02020603050405020304" pitchFamily="18" charset="0"/>
                <a:cs typeface="Times New Roman" panose="02020603050405020304" pitchFamily="18" charset="0"/>
              </a:rPr>
              <a:t>Borçlunun aleyhine açılan tapu iptal davasını kabul etmesi</a:t>
            </a:r>
          </a:p>
          <a:p>
            <a:pPr marL="285750" indent="-285750" algn="just">
              <a:buFont typeface="Wingdings" panose="05000000000000000000" pitchFamily="2" charset="2"/>
              <a:buChar char="v"/>
            </a:pPr>
            <a:r>
              <a:rPr lang="tr-TR" sz="1400" dirty="0" smtClean="0">
                <a:latin typeface="Times New Roman" panose="02020603050405020304" pitchFamily="18" charset="0"/>
                <a:cs typeface="Times New Roman" panose="02020603050405020304" pitchFamily="18" charset="0"/>
              </a:rPr>
              <a:t>Borçlunun tacirin ticari işletmesinin önemli </a:t>
            </a:r>
            <a:r>
              <a:rPr lang="tr-TR" sz="1400" dirty="0">
                <a:latin typeface="Times New Roman" panose="02020603050405020304" pitchFamily="18" charset="0"/>
                <a:cs typeface="Times New Roman" panose="02020603050405020304" pitchFamily="18" charset="0"/>
              </a:rPr>
              <a:t>bir kısmını </a:t>
            </a:r>
            <a:r>
              <a:rPr lang="tr-TR" sz="1400" dirty="0" smtClean="0">
                <a:latin typeface="Times New Roman" panose="02020603050405020304" pitchFamily="18" charset="0"/>
                <a:cs typeface="Times New Roman" panose="02020603050405020304" pitchFamily="18" charset="0"/>
              </a:rPr>
              <a:t>devretmesi, satması yahut işyerindeki </a:t>
            </a:r>
            <a:r>
              <a:rPr lang="tr-TR" sz="1400" dirty="0">
                <a:latin typeface="Times New Roman" panose="02020603050405020304" pitchFamily="18" charset="0"/>
                <a:cs typeface="Times New Roman" panose="02020603050405020304" pitchFamily="18" charset="0"/>
              </a:rPr>
              <a:t>ticari mallarının tamamını veya </a:t>
            </a:r>
            <a:r>
              <a:rPr lang="tr-TR" sz="1400" dirty="0" smtClean="0">
                <a:latin typeface="Times New Roman" panose="02020603050405020304" pitchFamily="18" charset="0"/>
                <a:cs typeface="Times New Roman" panose="02020603050405020304" pitchFamily="18" charset="0"/>
              </a:rPr>
              <a:t>önemli bir </a:t>
            </a:r>
            <a:r>
              <a:rPr lang="tr-TR" sz="1400" dirty="0">
                <a:latin typeface="Times New Roman" panose="02020603050405020304" pitchFamily="18" charset="0"/>
                <a:cs typeface="Times New Roman" panose="02020603050405020304" pitchFamily="18" charset="0"/>
              </a:rPr>
              <a:t>kısmını </a:t>
            </a:r>
            <a:r>
              <a:rPr lang="tr-TR" sz="1400" dirty="0" smtClean="0">
                <a:latin typeface="Times New Roman" panose="02020603050405020304" pitchFamily="18" charset="0"/>
                <a:cs typeface="Times New Roman" panose="02020603050405020304" pitchFamily="18" charset="0"/>
              </a:rPr>
              <a:t>devretmesi, satması (Devir tarihinden en az üç ay önce alacaklılara bildirmesi veya yine en az üç ay öncesinde durumu sicil gazetesi vs., yöntemlerle ilan etmesi durumu hariç)</a:t>
            </a:r>
          </a:p>
          <a:p>
            <a:pPr algn="just"/>
            <a:endParaRPr lang="tr-TR" sz="1400" b="1" dirty="0">
              <a:latin typeface="Times New Roman" panose="02020603050405020304" pitchFamily="18" charset="0"/>
              <a:cs typeface="Times New Roman" panose="02020603050405020304" pitchFamily="18" charset="0"/>
            </a:endParaRPr>
          </a:p>
          <a:p>
            <a:pPr algn="just"/>
            <a:r>
              <a:rPr lang="tr-TR" sz="1400" b="1" dirty="0" smtClean="0">
                <a:latin typeface="Times New Roman" panose="02020603050405020304" pitchFamily="18" charset="0"/>
                <a:cs typeface="Times New Roman" panose="02020603050405020304" pitchFamily="18" charset="0"/>
              </a:rPr>
              <a:t>Bu işlemler, borçlunun </a:t>
            </a:r>
            <a:r>
              <a:rPr lang="tr-TR" sz="1400" b="1" dirty="0">
                <a:latin typeface="Times New Roman" panose="02020603050405020304" pitchFamily="18" charset="0"/>
                <a:cs typeface="Times New Roman" panose="02020603050405020304" pitchFamily="18" charset="0"/>
              </a:rPr>
              <a:t>içinde bulunduğu mali durumun ve zarar verme kastının, işlemin diğer tarafınca bilindiği veya bilinmesini gerektiren açık emarelerin bulunduğu hallerde iptal edilebilir</a:t>
            </a:r>
            <a:r>
              <a:rPr lang="tr-TR" sz="1400" b="1" dirty="0" smtClean="0">
                <a:latin typeface="Times New Roman" panose="02020603050405020304" pitchFamily="18" charset="0"/>
                <a:cs typeface="Times New Roman" panose="02020603050405020304" pitchFamily="18" charset="0"/>
              </a:rPr>
              <a:t>.</a:t>
            </a:r>
          </a:p>
          <a:p>
            <a:pPr algn="just"/>
            <a:endParaRPr lang="tr-TR" sz="1400" b="1" dirty="0">
              <a:latin typeface="Times New Roman" panose="02020603050405020304" pitchFamily="18" charset="0"/>
              <a:cs typeface="Times New Roman" panose="02020603050405020304" pitchFamily="18" charset="0"/>
            </a:endParaRPr>
          </a:p>
          <a:p>
            <a:pPr algn="just"/>
            <a:r>
              <a:rPr lang="tr-TR" sz="1400" b="1" dirty="0">
                <a:latin typeface="Times New Roman" panose="02020603050405020304" pitchFamily="18" charset="0"/>
                <a:cs typeface="Times New Roman" panose="02020603050405020304" pitchFamily="18" charset="0"/>
              </a:rPr>
              <a:t>Üçüncü şahıs, borçlunun karı veya kocası, usul veya füruu ile üçüncü dereceye kadar (bu derece dahil) kan ve sıhri hısımları evlât edineni veya evlâtlığı ise borçlunun birinci fıkrada beyan olunan durumunu bildiği farz olunur.</a:t>
            </a:r>
            <a:endParaRPr lang="tr-TR" sz="1400" b="1"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v"/>
            </a:pPr>
            <a:endParaRPr lang="tr-TR"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9399735"/>
      </p:ext>
    </p:extLst>
  </p:cSld>
  <p:clrMapOvr>
    <a:masterClrMapping/>
  </p:clrMapOvr>
  <mc:AlternateContent xmlns:mc="http://schemas.openxmlformats.org/markup-compatibility/2006" xmlns:p14="http://schemas.microsoft.com/office/powerpoint/2010/main">
    <mc:Choice Requires="p14">
      <p:transition p14:dur="10" advTm="883000"/>
    </mc:Choice>
    <mc:Fallback xmlns="">
      <p:transition advTm="88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arn(inVertical)">
                                      <p:cBhvr>
                                        <p:cTn id="10" dur="500"/>
                                        <p:tgtEl>
                                          <p:spTgt spid="5">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Effect transition="in" filter="barn(inVertical)">
                                      <p:cBhvr>
                                        <p:cTn id="13" dur="500"/>
                                        <p:tgtEl>
                                          <p:spTgt spid="5">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animEffect transition="in" filter="barn(inVertical)">
                                      <p:cBhvr>
                                        <p:cTn id="18" dur="500"/>
                                        <p:tgtEl>
                                          <p:spTgt spid="5">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Effect transition="in" filter="barn(inVertical)">
                                      <p:cBhvr>
                                        <p:cTn id="23" dur="500"/>
                                        <p:tgtEl>
                                          <p:spTgt spid="5">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barn(inVertical)">
                                      <p:cBhvr>
                                        <p:cTn id="28" dur="500"/>
                                        <p:tgtEl>
                                          <p:spTgt spid="5">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5">
                                            <p:txEl>
                                              <p:pRg st="7" end="7"/>
                                            </p:txEl>
                                          </p:spTgt>
                                        </p:tgtEl>
                                        <p:attrNameLst>
                                          <p:attrName>style.visibility</p:attrName>
                                        </p:attrNameLst>
                                      </p:cBhvr>
                                      <p:to>
                                        <p:strVal val="visible"/>
                                      </p:to>
                                    </p:set>
                                    <p:animEffect transition="in" filter="barn(inVertical)">
                                      <p:cBhvr>
                                        <p:cTn id="33" dur="500"/>
                                        <p:tgtEl>
                                          <p:spTgt spid="5">
                                            <p:txEl>
                                              <p:pRg st="7" end="7"/>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5">
                                            <p:txEl>
                                              <p:pRg st="8" end="8"/>
                                            </p:txEl>
                                          </p:spTgt>
                                        </p:tgtEl>
                                        <p:attrNameLst>
                                          <p:attrName>style.visibility</p:attrName>
                                        </p:attrNameLst>
                                      </p:cBhvr>
                                      <p:to>
                                        <p:strVal val="visible"/>
                                      </p:to>
                                    </p:set>
                                    <p:animEffect transition="in" filter="barn(inVertical)">
                                      <p:cBhvr>
                                        <p:cTn id="38" dur="500"/>
                                        <p:tgtEl>
                                          <p:spTgt spid="5">
                                            <p:txEl>
                                              <p:pRg st="8" end="8"/>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animEffect transition="in" filter="barn(inVertical)">
                                      <p:cBhvr>
                                        <p:cTn id="43" dur="500"/>
                                        <p:tgtEl>
                                          <p:spTgt spid="5">
                                            <p:txEl>
                                              <p:pRg st="9" end="9"/>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nodeType="clickEffect">
                                  <p:stCondLst>
                                    <p:cond delay="0"/>
                                  </p:stCondLst>
                                  <p:childTnLst>
                                    <p:set>
                                      <p:cBhvr>
                                        <p:cTn id="47" dur="1" fill="hold">
                                          <p:stCondLst>
                                            <p:cond delay="0"/>
                                          </p:stCondLst>
                                        </p:cTn>
                                        <p:tgtEl>
                                          <p:spTgt spid="5">
                                            <p:txEl>
                                              <p:pRg st="10" end="10"/>
                                            </p:txEl>
                                          </p:spTgt>
                                        </p:tgtEl>
                                        <p:attrNameLst>
                                          <p:attrName>style.visibility</p:attrName>
                                        </p:attrNameLst>
                                      </p:cBhvr>
                                      <p:to>
                                        <p:strVal val="visible"/>
                                      </p:to>
                                    </p:set>
                                    <p:animEffect transition="in" filter="barn(inVertical)">
                                      <p:cBhvr>
                                        <p:cTn id="48" dur="500"/>
                                        <p:tgtEl>
                                          <p:spTgt spid="5">
                                            <p:txEl>
                                              <p:pRg st="10" end="1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nodeType="clickEffect">
                                  <p:stCondLst>
                                    <p:cond delay="0"/>
                                  </p:stCondLst>
                                  <p:childTnLst>
                                    <p:set>
                                      <p:cBhvr>
                                        <p:cTn id="52" dur="1" fill="hold">
                                          <p:stCondLst>
                                            <p:cond delay="0"/>
                                          </p:stCondLst>
                                        </p:cTn>
                                        <p:tgtEl>
                                          <p:spTgt spid="5">
                                            <p:txEl>
                                              <p:pRg st="12" end="12"/>
                                            </p:txEl>
                                          </p:spTgt>
                                        </p:tgtEl>
                                        <p:attrNameLst>
                                          <p:attrName>style.visibility</p:attrName>
                                        </p:attrNameLst>
                                      </p:cBhvr>
                                      <p:to>
                                        <p:strVal val="visible"/>
                                      </p:to>
                                    </p:set>
                                    <p:animEffect transition="in" filter="barn(inVertical)">
                                      <p:cBhvr>
                                        <p:cTn id="53" dur="500"/>
                                        <p:tgtEl>
                                          <p:spTgt spid="5">
                                            <p:txEl>
                                              <p:pRg st="12" end="12"/>
                                            </p:txEl>
                                          </p:spTgt>
                                        </p:tgtEl>
                                      </p:cBhvr>
                                    </p:animEffect>
                                  </p:childTnLst>
                                </p:cTn>
                              </p:par>
                              <p:par>
                                <p:cTn id="54" presetID="16" presetClass="entr" presetSubtype="21" fill="hold" nodeType="withEffect">
                                  <p:stCondLst>
                                    <p:cond delay="0"/>
                                  </p:stCondLst>
                                  <p:childTnLst>
                                    <p:set>
                                      <p:cBhvr>
                                        <p:cTn id="55" dur="1" fill="hold">
                                          <p:stCondLst>
                                            <p:cond delay="0"/>
                                          </p:stCondLst>
                                        </p:cTn>
                                        <p:tgtEl>
                                          <p:spTgt spid="5">
                                            <p:txEl>
                                              <p:pRg st="14" end="14"/>
                                            </p:txEl>
                                          </p:spTgt>
                                        </p:tgtEl>
                                        <p:attrNameLst>
                                          <p:attrName>style.visibility</p:attrName>
                                        </p:attrNameLst>
                                      </p:cBhvr>
                                      <p:to>
                                        <p:strVal val="visible"/>
                                      </p:to>
                                    </p:set>
                                    <p:animEffect transition="in" filter="barn(inVertical)">
                                      <p:cBhvr>
                                        <p:cTn id="56"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495375" y="1434302"/>
            <a:ext cx="8064896" cy="4862870"/>
          </a:xfrm>
          <a:prstGeom prst="rect">
            <a:avLst/>
          </a:prstGeom>
        </p:spPr>
        <p:txBody>
          <a:bodyPr wrap="square">
            <a:spAutoFit/>
          </a:bodyPr>
          <a:lstStyle/>
          <a:p>
            <a:pPr marL="285750" lvl="0" indent="-285750" algn="just">
              <a:buFont typeface="Wingdings" pitchFamily="2" charset="2"/>
              <a:buChar char="Ø"/>
            </a:pPr>
            <a:r>
              <a:rPr lang="tr-TR" sz="1400" dirty="0" smtClean="0">
                <a:latin typeface="Times New Roman" panose="02020603050405020304" pitchFamily="18" charset="0"/>
                <a:cs typeface="Times New Roman" panose="02020603050405020304" pitchFamily="18" charset="0"/>
              </a:rPr>
              <a:t>İcra ve iflas hukuku bakımından nam-ı müstear, borçlunun </a:t>
            </a:r>
            <a:r>
              <a:rPr lang="tr-TR" sz="1400" dirty="0">
                <a:latin typeface="Times New Roman" panose="02020603050405020304" pitchFamily="18" charset="0"/>
                <a:cs typeface="Times New Roman" panose="02020603050405020304" pitchFamily="18" charset="0"/>
              </a:rPr>
              <a:t>kendi üzerine mal edindiğinde alacaklılarının söz konusu malı haczedebileceğini düşünerek doğrudan üçüncü kişi üzerinde (nam-ı müstear) mal edinmesi </a:t>
            </a:r>
            <a:r>
              <a:rPr lang="tr-TR" sz="1400" dirty="0" smtClean="0">
                <a:latin typeface="Times New Roman" panose="02020603050405020304" pitchFamily="18" charset="0"/>
                <a:cs typeface="Times New Roman" panose="02020603050405020304" pitchFamily="18" charset="0"/>
              </a:rPr>
              <a:t>durumudur. Borçlunun </a:t>
            </a:r>
            <a:r>
              <a:rPr lang="tr-TR" sz="1400" dirty="0">
                <a:latin typeface="Times New Roman" panose="02020603050405020304" pitchFamily="18" charset="0"/>
                <a:cs typeface="Times New Roman" panose="02020603050405020304" pitchFamily="18" charset="0"/>
              </a:rPr>
              <a:t>esasen parasını kendisi vererek eşi veya bir üçüncü kişi adına gayrimenkul alması bu duruma örnek olarak gösterilebilir. </a:t>
            </a:r>
            <a:endParaRPr lang="tr-TR" sz="1400" dirty="0" smtClean="0">
              <a:latin typeface="Times New Roman" panose="02020603050405020304" pitchFamily="18" charset="0"/>
              <a:cs typeface="Times New Roman" panose="02020603050405020304" pitchFamily="18" charset="0"/>
            </a:endParaRPr>
          </a:p>
          <a:p>
            <a:pPr marL="285750" lvl="0" indent="-285750" algn="just">
              <a:buFont typeface="Wingdings" pitchFamily="2" charset="2"/>
              <a:buChar char="Ø"/>
            </a:pPr>
            <a:endParaRPr lang="tr-TR" sz="1400" dirty="0">
              <a:latin typeface="Times New Roman" panose="02020603050405020304" pitchFamily="18" charset="0"/>
              <a:cs typeface="Times New Roman" panose="02020603050405020304" pitchFamily="18" charset="0"/>
            </a:endParaRPr>
          </a:p>
          <a:p>
            <a:pPr marL="285750" lvl="0" indent="-285750" algn="just">
              <a:buFont typeface="Wingdings" pitchFamily="2" charset="2"/>
              <a:buChar char="Ø"/>
            </a:pPr>
            <a:r>
              <a:rPr lang="tr-TR" sz="1400" dirty="0" smtClean="0">
                <a:latin typeface="Times New Roman" panose="02020603050405020304" pitchFamily="18" charset="0"/>
                <a:cs typeface="Times New Roman" panose="02020603050405020304" pitchFamily="18" charset="0"/>
              </a:rPr>
              <a:t>Nam-ı müstear durumunun varlığının tespiti halinde iki şekilde hareket etmek mümkündür;</a:t>
            </a:r>
          </a:p>
          <a:p>
            <a:pPr marL="285750" lvl="0" indent="-285750" algn="just">
              <a:buFont typeface="Wingdings" pitchFamily="2" charset="2"/>
              <a:buChar char="Ø"/>
            </a:pPr>
            <a:endParaRPr lang="tr-TR" sz="1400" dirty="0">
              <a:latin typeface="Times New Roman" panose="02020603050405020304" pitchFamily="18" charset="0"/>
              <a:cs typeface="Times New Roman" pitchFamily="18" charset="0"/>
            </a:endParaRPr>
          </a:p>
          <a:p>
            <a:pPr marL="342900" indent="-342900" algn="just">
              <a:buAutoNum type="alphaLcParenR"/>
            </a:pPr>
            <a:r>
              <a:rPr lang="tr-TR" sz="1400" dirty="0" smtClean="0">
                <a:latin typeface="Times New Roman" panose="02020603050405020304" pitchFamily="18" charset="0"/>
                <a:cs typeface="Times New Roman" panose="02020603050405020304" pitchFamily="18" charset="0"/>
              </a:rPr>
              <a:t>Borçlunun</a:t>
            </a:r>
            <a:r>
              <a:rPr lang="tr-TR" sz="1400" dirty="0">
                <a:latin typeface="Times New Roman" panose="02020603050405020304" pitchFamily="18" charset="0"/>
                <a:cs typeface="Times New Roman" panose="02020603050405020304" pitchFamily="18" charset="0"/>
              </a:rPr>
              <a:t>, </a:t>
            </a:r>
            <a:r>
              <a:rPr lang="tr-TR" sz="1400" dirty="0" err="1">
                <a:latin typeface="Times New Roman" panose="02020603050405020304" pitchFamily="18" charset="0"/>
                <a:cs typeface="Times New Roman" panose="02020603050405020304" pitchFamily="18" charset="0"/>
              </a:rPr>
              <a:t>kayden</a:t>
            </a:r>
            <a:r>
              <a:rPr lang="tr-TR" sz="1400" dirty="0">
                <a:latin typeface="Times New Roman" panose="02020603050405020304" pitchFamily="18" charset="0"/>
                <a:cs typeface="Times New Roman" panose="02020603050405020304" pitchFamily="18" charset="0"/>
              </a:rPr>
              <a:t> malik gözüken üçüncü kişiden taşınmazın kendi adına devredilmesini talep etme hakkı bulunduğundan, bu hakkı haczettirip icra müdürlüğünden alacağı yetki ile tescile zorlama davası açmak (TMK </a:t>
            </a:r>
            <a:r>
              <a:rPr lang="tr-TR" sz="1400" dirty="0" smtClean="0">
                <a:latin typeface="Times New Roman" panose="02020603050405020304" pitchFamily="18" charset="0"/>
                <a:cs typeface="Times New Roman" panose="02020603050405020304" pitchFamily="18" charset="0"/>
              </a:rPr>
              <a:t>m.716)</a:t>
            </a:r>
          </a:p>
          <a:p>
            <a:pPr algn="just"/>
            <a:endParaRPr lang="tr-TR" sz="1400" dirty="0" smtClean="0">
              <a:latin typeface="Times New Roman" panose="02020603050405020304" pitchFamily="18" charset="0"/>
              <a:cs typeface="Times New Roman" panose="02020603050405020304" pitchFamily="18" charset="0"/>
            </a:endParaRPr>
          </a:p>
          <a:p>
            <a:pPr algn="just"/>
            <a:r>
              <a:rPr lang="tr-TR" sz="1400" dirty="0" smtClean="0">
                <a:latin typeface="Times New Roman" panose="02020603050405020304" pitchFamily="18" charset="0"/>
                <a:cs typeface="Times New Roman" panose="02020603050405020304" pitchFamily="18" charset="0"/>
              </a:rPr>
              <a:t>b)  </a:t>
            </a:r>
            <a:r>
              <a:rPr lang="tr-TR" sz="1400" dirty="0" err="1" smtClean="0">
                <a:latin typeface="Times New Roman" panose="02020603050405020304" pitchFamily="18" charset="0"/>
                <a:cs typeface="Times New Roman" panose="02020603050405020304" pitchFamily="18" charset="0"/>
              </a:rPr>
              <a:t>İİK.nun</a:t>
            </a:r>
            <a:r>
              <a:rPr lang="tr-TR" sz="1400" dirty="0" smtClean="0">
                <a:latin typeface="Times New Roman" panose="02020603050405020304" pitchFamily="18" charset="0"/>
                <a:cs typeface="Times New Roman" panose="02020603050405020304" pitchFamily="18" charset="0"/>
              </a:rPr>
              <a:t> </a:t>
            </a:r>
            <a:r>
              <a:rPr lang="tr-TR" sz="1400" dirty="0">
                <a:latin typeface="Times New Roman" panose="02020603050405020304" pitchFamily="18" charset="0"/>
                <a:cs typeface="Times New Roman" panose="02020603050405020304" pitchFamily="18" charset="0"/>
              </a:rPr>
              <a:t>278.maddesinde tasarrufun iptali sebepleri arasında “bağışlama ve ivazsız </a:t>
            </a:r>
            <a:r>
              <a:rPr lang="tr-TR" sz="1400" dirty="0" smtClean="0">
                <a:latin typeface="Times New Roman" panose="02020603050405020304" pitchFamily="18" charset="0"/>
                <a:cs typeface="Times New Roman" panose="02020603050405020304" pitchFamily="18" charset="0"/>
              </a:rPr>
              <a:t>tasarruflar</a:t>
            </a:r>
            <a:r>
              <a:rPr lang="tr-TR" sz="1400" dirty="0">
                <a:latin typeface="Times New Roman" panose="02020603050405020304" pitchFamily="18" charset="0"/>
                <a:cs typeface="Times New Roman" panose="02020603050405020304" pitchFamily="18" charset="0"/>
              </a:rPr>
              <a:t>” da sayıldığından, ivazsız tasarruf yerine geçen taşınmaz için diğer koşullar da </a:t>
            </a:r>
            <a:r>
              <a:rPr lang="tr-TR" sz="1400" dirty="0" smtClean="0">
                <a:latin typeface="Times New Roman" panose="02020603050405020304" pitchFamily="18" charset="0"/>
                <a:cs typeface="Times New Roman" panose="02020603050405020304" pitchFamily="18" charset="0"/>
              </a:rPr>
              <a:t>bulunuyorsa </a:t>
            </a:r>
            <a:r>
              <a:rPr lang="tr-TR" sz="1400" dirty="0">
                <a:latin typeface="Times New Roman" panose="02020603050405020304" pitchFamily="18" charset="0"/>
                <a:cs typeface="Times New Roman" panose="02020603050405020304" pitchFamily="18" charset="0"/>
              </a:rPr>
              <a:t>tasarrufun iptali davası açmak</a:t>
            </a:r>
            <a:r>
              <a:rPr lang="tr-TR" sz="1400" dirty="0" smtClean="0">
                <a:latin typeface="Times New Roman" panose="02020603050405020304" pitchFamily="18" charset="0"/>
                <a:cs typeface="Times New Roman" panose="02020603050405020304" pitchFamily="18" charset="0"/>
              </a:rPr>
              <a:t>.</a:t>
            </a:r>
          </a:p>
          <a:p>
            <a:pPr algn="just"/>
            <a:endParaRPr lang="tr-TR" sz="1400" dirty="0">
              <a:latin typeface="Times New Roman" panose="02020603050405020304" pitchFamily="18" charset="0"/>
              <a:cs typeface="Times New Roman" panose="02020603050405020304" pitchFamily="18" charset="0"/>
            </a:endParaRPr>
          </a:p>
          <a:p>
            <a:pPr algn="just"/>
            <a:r>
              <a:rPr lang="tr-TR" sz="1400" i="1" dirty="0" smtClean="0">
                <a:latin typeface="Times New Roman" panose="02020603050405020304" pitchFamily="18" charset="0"/>
                <a:cs typeface="Times New Roman" panose="02020603050405020304" pitchFamily="18" charset="0"/>
              </a:rPr>
              <a:t>«….Dava konusu tasarruf ilk bakışta borçlu ile ilgisi olmayan üçüncü kişiler arasında yapılmış görünmesine rağmen, gerçekte bedeli borçlunun malvarlığından çıkmış fakat karşılığı borçlu davalının malvarlığına dahil edilmemiştir. Bu durumda yapılan işlemin tasarrufun iptali davasına konu olması gerekeceğinin kabulüyle davanın esasına girilerek tarafların delillerinin toplanması ondan sonra hasıl olacak sonuca göre bir karar verilmesi gerekirken yanlış değerlendirme sonucu davanın reddine karar verilmesi doğru bulunmamıştır.»</a:t>
            </a:r>
            <a:r>
              <a:rPr lang="tr-TR" sz="1400" dirty="0" smtClean="0">
                <a:latin typeface="Times New Roman" panose="02020603050405020304" pitchFamily="18" charset="0"/>
                <a:cs typeface="Times New Roman" panose="02020603050405020304" pitchFamily="18" charset="0"/>
              </a:rPr>
              <a:t>(Yargıtay 17.HD., 05.11.2013, E. 12075, K.15090)</a:t>
            </a:r>
            <a:endParaRPr lang="tr-TR" sz="1400" dirty="0">
              <a:latin typeface="Times New Roman" panose="02020603050405020304" pitchFamily="18" charset="0"/>
              <a:cs typeface="Times New Roman" panose="02020603050405020304" pitchFamily="18" charset="0"/>
            </a:endParaRPr>
          </a:p>
          <a:p>
            <a:pPr marL="285750" lvl="0" indent="-285750" algn="just">
              <a:buFont typeface="Wingdings" pitchFamily="2" charset="2"/>
              <a:buChar char="Ø"/>
            </a:pPr>
            <a:endParaRPr lang="tr-TR" sz="16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pPr>
              <a:defRPr/>
            </a:pPr>
            <a:fld id="{99ABCDB8-6D1E-469A-A948-70E728DE9D8D}" type="slidenum">
              <a:rPr lang="tr-TR" smtClean="0"/>
              <a:pPr>
                <a:defRPr/>
              </a:pPr>
              <a:t>21</a:t>
            </a:fld>
            <a:endParaRPr lang="tr-TR"/>
          </a:p>
        </p:txBody>
      </p:sp>
    </p:spTree>
    <p:extLst>
      <p:ext uri="{BB962C8B-B14F-4D97-AF65-F5344CB8AC3E}">
        <p14:creationId xmlns:p14="http://schemas.microsoft.com/office/powerpoint/2010/main" val="1332485266"/>
      </p:ext>
    </p:extLst>
  </p:cSld>
  <p:clrMapOvr>
    <a:masterClrMapping/>
  </p:clrMapOvr>
  <mc:AlternateContent xmlns:mc="http://schemas.openxmlformats.org/markup-compatibility/2006" xmlns:p14="http://schemas.microsoft.com/office/powerpoint/2010/main">
    <mc:Choice Requires="p14">
      <p:transition p14:dur="10" advTm="883000"/>
    </mc:Choice>
    <mc:Fallback xmlns="">
      <p:transition advTm="88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arn(inVertical)">
                                      <p:cBhvr>
                                        <p:cTn id="15" dur="500"/>
                                        <p:tgtEl>
                                          <p:spTgt spid="3">
                                            <p:txEl>
                                              <p:pRg st="4" end="4"/>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barn(inVertical)">
                                      <p:cBhvr>
                                        <p:cTn id="18" dur="500"/>
                                        <p:tgtEl>
                                          <p:spTgt spid="3">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barn(inVertical)">
                                      <p:cBhvr>
                                        <p:cTn id="2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pPr>
              <a:defRPr/>
            </a:pPr>
            <a:fld id="{99ABCDB8-6D1E-469A-A948-70E728DE9D8D}" type="slidenum">
              <a:rPr lang="tr-TR" smtClean="0"/>
              <a:pPr>
                <a:defRPr/>
              </a:pPr>
              <a:t>3</a:t>
            </a:fld>
            <a:endParaRPr lang="tr-TR"/>
          </a:p>
        </p:txBody>
      </p:sp>
      <p:sp>
        <p:nvSpPr>
          <p:cNvPr id="3" name="Dikdörtgen 2"/>
          <p:cNvSpPr/>
          <p:nvPr/>
        </p:nvSpPr>
        <p:spPr>
          <a:xfrm>
            <a:off x="381320" y="980728"/>
            <a:ext cx="7992888" cy="5478423"/>
          </a:xfrm>
          <a:prstGeom prst="rect">
            <a:avLst/>
          </a:prstGeom>
        </p:spPr>
        <p:txBody>
          <a:bodyPr wrap="square">
            <a:spAutoFit/>
          </a:bodyPr>
          <a:lstStyle/>
          <a:p>
            <a:pPr marL="285750" indent="-285750" algn="just">
              <a:buFont typeface="Wingdings" panose="05000000000000000000" pitchFamily="2" charset="2"/>
              <a:buChar char="Ø"/>
            </a:pPr>
            <a:endParaRPr lang="tr-TR" sz="16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smtClean="0">
                <a:latin typeface="Times New Roman" panose="02020603050405020304" pitchFamily="18" charset="0"/>
                <a:cs typeface="Times New Roman" panose="02020603050405020304" pitchFamily="18" charset="0"/>
              </a:rPr>
              <a:t>Tasarrufun iptali davası açılmadan önce mutlaka, takibin tüm borçlularının adreslerine menkul haczine gidilmeli, ilgili bankalara haciz ihbarnamesi gönderilmeli, tapu/trafik sorgulamaları yaptırılmalı ve bu suretle borçlunun aciz hali içerisinde olduğu icra dosyası ile ispat edilmelidir. </a:t>
            </a:r>
          </a:p>
          <a:p>
            <a:pPr algn="just"/>
            <a:endParaRPr lang="tr-TR" sz="1400" dirty="0" smtClean="0">
              <a:latin typeface="Times New Roman" panose="02020603050405020304" pitchFamily="18" charset="0"/>
              <a:cs typeface="Times New Roman" panose="02020603050405020304" pitchFamily="18" charset="0"/>
            </a:endParaRPr>
          </a:p>
          <a:p>
            <a:pPr algn="just"/>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a:latin typeface="Times New Roman" panose="02020603050405020304" pitchFamily="18" charset="0"/>
                <a:cs typeface="Times New Roman" panose="02020603050405020304" pitchFamily="18" charset="0"/>
              </a:rPr>
              <a:t>Yüksek mahkeme kimi kararlarında </a:t>
            </a:r>
            <a:r>
              <a:rPr lang="tr-TR" sz="1400" dirty="0" smtClean="0">
                <a:latin typeface="Times New Roman" panose="02020603050405020304" pitchFamily="18" charset="0"/>
                <a:cs typeface="Times New Roman" panose="02020603050405020304" pitchFamily="18" charset="0"/>
              </a:rPr>
              <a:t>haciz </a:t>
            </a:r>
            <a:r>
              <a:rPr lang="tr-TR" sz="1400" dirty="0">
                <a:latin typeface="Times New Roman" panose="02020603050405020304" pitchFamily="18" charset="0"/>
                <a:cs typeface="Times New Roman" panose="02020603050405020304" pitchFamily="18" charset="0"/>
              </a:rPr>
              <a:t>tutanağında </a:t>
            </a:r>
            <a:r>
              <a:rPr lang="tr-TR" sz="1400" dirty="0" smtClean="0">
                <a:latin typeface="Times New Roman" panose="02020603050405020304" pitchFamily="18" charset="0"/>
                <a:cs typeface="Times New Roman" panose="02020603050405020304" pitchFamily="18" charset="0"/>
              </a:rPr>
              <a:t>«borçlunun </a:t>
            </a:r>
            <a:r>
              <a:rPr lang="tr-TR" sz="1400" dirty="0">
                <a:latin typeface="Times New Roman" panose="02020603050405020304" pitchFamily="18" charset="0"/>
                <a:cs typeface="Times New Roman" panose="02020603050405020304" pitchFamily="18" charset="0"/>
              </a:rPr>
              <a:t>haczi kabil malının </a:t>
            </a:r>
            <a:r>
              <a:rPr lang="tr-TR" sz="1400" dirty="0" smtClean="0">
                <a:latin typeface="Times New Roman" panose="02020603050405020304" pitchFamily="18" charset="0"/>
                <a:cs typeface="Times New Roman" panose="02020603050405020304" pitchFamily="18" charset="0"/>
              </a:rPr>
              <a:t>bulunmadığının» </a:t>
            </a:r>
            <a:r>
              <a:rPr lang="tr-TR" sz="1400" dirty="0">
                <a:latin typeface="Times New Roman" panose="02020603050405020304" pitchFamily="18" charset="0"/>
                <a:cs typeface="Times New Roman" panose="02020603050405020304" pitchFamily="18" charset="0"/>
              </a:rPr>
              <a:t>ya da </a:t>
            </a:r>
            <a:r>
              <a:rPr lang="tr-TR" sz="1400" dirty="0" smtClean="0">
                <a:latin typeface="Times New Roman" panose="02020603050405020304" pitchFamily="18" charset="0"/>
                <a:cs typeface="Times New Roman" panose="02020603050405020304" pitchFamily="18" charset="0"/>
              </a:rPr>
              <a:t>«borçlunun </a:t>
            </a:r>
            <a:r>
              <a:rPr lang="tr-TR" sz="1400" dirty="0">
                <a:latin typeface="Times New Roman" panose="02020603050405020304" pitchFamily="18" charset="0"/>
                <a:cs typeface="Times New Roman" panose="02020603050405020304" pitchFamily="18" charset="0"/>
              </a:rPr>
              <a:t>borcu karşılayacak yeterli malının </a:t>
            </a:r>
            <a:r>
              <a:rPr lang="tr-TR" sz="1400" dirty="0" smtClean="0">
                <a:latin typeface="Times New Roman" panose="02020603050405020304" pitchFamily="18" charset="0"/>
                <a:cs typeface="Times New Roman" panose="02020603050405020304" pitchFamily="18" charset="0"/>
              </a:rPr>
              <a:t>bulunmadığının» </a:t>
            </a:r>
            <a:r>
              <a:rPr lang="tr-TR" sz="1400" dirty="0">
                <a:latin typeface="Times New Roman" panose="02020603050405020304" pitchFamily="18" charset="0"/>
                <a:cs typeface="Times New Roman" panose="02020603050405020304" pitchFamily="18" charset="0"/>
              </a:rPr>
              <a:t>belirtilmiş olması </a:t>
            </a:r>
            <a:r>
              <a:rPr lang="tr-TR" sz="1400" dirty="0" smtClean="0">
                <a:latin typeface="Times New Roman" panose="02020603050405020304" pitchFamily="18" charset="0"/>
                <a:cs typeface="Times New Roman" panose="02020603050405020304" pitchFamily="18" charset="0"/>
              </a:rPr>
              <a:t>halinde </a:t>
            </a:r>
            <a:r>
              <a:rPr lang="tr-TR" sz="1400" dirty="0">
                <a:latin typeface="Times New Roman" panose="02020603050405020304" pitchFamily="18" charset="0"/>
                <a:cs typeface="Times New Roman" panose="02020603050405020304" pitchFamily="18" charset="0"/>
              </a:rPr>
              <a:t>bu tutanağın aciz </a:t>
            </a:r>
            <a:r>
              <a:rPr lang="tr-TR" sz="1400" dirty="0" smtClean="0">
                <a:latin typeface="Times New Roman" panose="02020603050405020304" pitchFamily="18" charset="0"/>
                <a:cs typeface="Times New Roman" panose="02020603050405020304" pitchFamily="18" charset="0"/>
              </a:rPr>
              <a:t>vesikası sayılacağını </a:t>
            </a:r>
            <a:r>
              <a:rPr lang="tr-TR" sz="1400" dirty="0">
                <a:latin typeface="Times New Roman" panose="02020603050405020304" pitchFamily="18" charset="0"/>
                <a:cs typeface="Times New Roman" panose="02020603050405020304" pitchFamily="18" charset="0"/>
              </a:rPr>
              <a:t>(niteliğinde olacağını) belirtmişken, kimi </a:t>
            </a:r>
            <a:r>
              <a:rPr lang="tr-TR" sz="1400" dirty="0" smtClean="0">
                <a:latin typeface="Times New Roman" panose="02020603050405020304" pitchFamily="18" charset="0"/>
                <a:cs typeface="Times New Roman" panose="02020603050405020304" pitchFamily="18" charset="0"/>
              </a:rPr>
              <a:t>kararlarında</a:t>
            </a:r>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«haciz </a:t>
            </a:r>
            <a:r>
              <a:rPr lang="tr-TR" sz="1400" dirty="0">
                <a:latin typeface="Times New Roman" panose="02020603050405020304" pitchFamily="18" charset="0"/>
                <a:cs typeface="Times New Roman" panose="02020603050405020304" pitchFamily="18" charset="0"/>
              </a:rPr>
              <a:t>tutanağında ‘borçlunun </a:t>
            </a:r>
            <a:r>
              <a:rPr lang="tr-TR" sz="1400" b="1" u="sng" dirty="0">
                <a:latin typeface="Times New Roman" panose="02020603050405020304" pitchFamily="18" charset="0"/>
                <a:cs typeface="Times New Roman" panose="02020603050405020304" pitchFamily="18" charset="0"/>
              </a:rPr>
              <a:t>başka</a:t>
            </a:r>
            <a:r>
              <a:rPr lang="tr-TR" sz="1400" dirty="0">
                <a:latin typeface="Times New Roman" panose="02020603050405020304" pitchFamily="18" charset="0"/>
                <a:cs typeface="Times New Roman" panose="02020603050405020304" pitchFamily="18" charset="0"/>
              </a:rPr>
              <a:t> haczi mümkün malları bulunmadığının belirtilmemiş olması halinde, bu tutanağın ‘aciz belgesi’ niteliğini taşımayacağını” belirtmiştir</a:t>
            </a:r>
            <a:r>
              <a:rPr lang="tr-TR" sz="1400" dirty="0" smtClean="0">
                <a:latin typeface="Times New Roman" panose="02020603050405020304" pitchFamily="18" charset="0"/>
                <a:cs typeface="Times New Roman" panose="02020603050405020304" pitchFamily="18" charset="0"/>
              </a:rPr>
              <a:t>. Bu nedenle, menkul haciz zabıtlarında mutlaka borçlunun haczi menkul malı bulunamadığına yönelik ifadelerin sadece haciz yapılan adrese yönelik olmamasına dikkat edilmeli, </a:t>
            </a:r>
            <a:r>
              <a:rPr lang="tr-TR" sz="1400" b="1" u="sng" dirty="0" smtClean="0">
                <a:latin typeface="Times New Roman" panose="02020603050405020304" pitchFamily="18" charset="0"/>
                <a:cs typeface="Times New Roman" panose="02020603050405020304" pitchFamily="18" charset="0"/>
              </a:rPr>
              <a:t>başkaca </a:t>
            </a:r>
            <a:r>
              <a:rPr lang="tr-TR" sz="1400" dirty="0" smtClean="0">
                <a:latin typeface="Times New Roman" panose="02020603050405020304" pitchFamily="18" charset="0"/>
                <a:cs typeface="Times New Roman" panose="02020603050405020304" pitchFamily="18" charset="0"/>
              </a:rPr>
              <a:t>bir haczi kabil malı bulunamadığının da belirtilmesine özen gösterilmelidir.</a:t>
            </a: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a:latin typeface="Times New Roman" panose="02020603050405020304" pitchFamily="18" charset="0"/>
                <a:cs typeface="Times New Roman" panose="02020603050405020304" pitchFamily="18" charset="0"/>
              </a:rPr>
              <a:t>İcra müdürlüğü tarafından düzenlenen aciz vesikasının veya kesin/geçici aciz vesikası hükmündeki haciz tutanaklarının hukuken geçersiz olduğu tasarrufun iptali davasında ileri sürülemez. Böyle bir iddia ancak icra mahkemesinde şikayet yoluyla ileri sürülebilir. (Yargıtay 15.HD., 09.12.2004, E.5440, K.6398)</a:t>
            </a:r>
            <a:endParaRPr lang="tr-TR" sz="1400" i="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a:latin typeface="Times New Roman" panose="02020603050405020304" pitchFamily="18" charset="0"/>
                <a:cs typeface="Times New Roman" panose="02020603050405020304" pitchFamily="18" charset="0"/>
              </a:rPr>
              <a:t>Tasarruf tarihinden önce doğan borçlar iptal davasına konu edilebilir.</a:t>
            </a:r>
          </a:p>
          <a:p>
            <a:pPr marL="285750" indent="-285750" algn="just"/>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8658310"/>
      </p:ext>
    </p:extLst>
  </p:cSld>
  <p:clrMapOvr>
    <a:masterClrMapping/>
  </p:clrMapOvr>
  <mc:AlternateContent xmlns:mc="http://schemas.openxmlformats.org/markup-compatibility/2006" xmlns:p14="http://schemas.microsoft.com/office/powerpoint/2010/main">
    <mc:Choice Requires="p14">
      <p:transition p14:dur="10" advTm="883000"/>
    </mc:Choice>
    <mc:Fallback xmlns="">
      <p:transition advTm="88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arn(inVertic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arn(inVertic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barn(inVertical)">
                                      <p:cBhvr>
                                        <p:cTn id="2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pPr>
              <a:defRPr/>
            </a:pPr>
            <a:fld id="{99ABCDB8-6D1E-469A-A948-70E728DE9D8D}" type="slidenum">
              <a:rPr lang="tr-TR" smtClean="0"/>
              <a:pPr>
                <a:defRPr/>
              </a:pPr>
              <a:t>4</a:t>
            </a:fld>
            <a:endParaRPr lang="tr-TR"/>
          </a:p>
        </p:txBody>
      </p:sp>
      <p:sp>
        <p:nvSpPr>
          <p:cNvPr id="3" name="Dikdörtgen 2"/>
          <p:cNvSpPr/>
          <p:nvPr/>
        </p:nvSpPr>
        <p:spPr>
          <a:xfrm>
            <a:off x="323892" y="980728"/>
            <a:ext cx="8640960" cy="6124754"/>
          </a:xfrm>
          <a:prstGeom prst="rect">
            <a:avLst/>
          </a:prstGeom>
        </p:spPr>
        <p:txBody>
          <a:bodyPr wrap="square">
            <a:spAutoFit/>
          </a:bodyPr>
          <a:lstStyle/>
          <a:p>
            <a:pPr marL="285750" indent="-285750" algn="just">
              <a:buFont typeface="Wingdings" panose="05000000000000000000" pitchFamily="2" charset="2"/>
              <a:buChar char="Ø"/>
            </a:pPr>
            <a:r>
              <a:rPr lang="tr-TR" sz="1400" dirty="0" smtClean="0">
                <a:latin typeface="Times New Roman" panose="02020603050405020304" pitchFamily="18" charset="0"/>
                <a:cs typeface="Times New Roman" panose="02020603050405020304" pitchFamily="18" charset="0"/>
              </a:rPr>
              <a:t>Henüz kesinleşmemiş olan alacaklar da tasarrufun iptali davasına konu edilebilir. Borçlu ödeme emrine itiraz etmiş ve itirazın iptali davası açılmış ise, tasarrufun iptali davasına bakan mahkeme itirazın iptali davasını bekletici mesele yapar. (Yargıtay 15.HD., 17.12.2013,E.4515, K.6078; Yargıtay 15 HD., 16.02.2005, E.5141, K.808) </a:t>
            </a:r>
          </a:p>
          <a:p>
            <a:pPr marL="285750" indent="-285750" algn="just">
              <a:buFont typeface="Wingdings" panose="05000000000000000000" pitchFamily="2" charset="2"/>
              <a:buChar char="Ø"/>
            </a:pPr>
            <a:endParaRPr lang="tr-TR" sz="14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a:latin typeface="Times New Roman" panose="02020603050405020304" pitchFamily="18" charset="0"/>
                <a:cs typeface="Times New Roman" panose="02020603050405020304" pitchFamily="18" charset="0"/>
              </a:rPr>
              <a:t>İcra takibine konu edilmemiş olan alacaklar tasarrufun iptali davasının konusunu oluşturmaz</a:t>
            </a:r>
            <a:r>
              <a:rPr lang="tr-TR" sz="1400" dirty="0" smtClean="0">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Ø"/>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a:latin typeface="Times New Roman" panose="02020603050405020304" pitchFamily="18" charset="0"/>
                <a:cs typeface="Times New Roman" panose="02020603050405020304" pitchFamily="18" charset="0"/>
              </a:rPr>
              <a:t>Uygulamada tasarrufun iptali davası açabilmek için aciz halinin takibin tüm borçluları yönünden gerçekleşmesi aranmaktadır. Bununla birlikte, doktrinde ve kimi Yargıtay kararlarında, aciz halinin sadece iptale tabi tasarrufu gerçekleştiren borçlu yönünden aranması gerektiği yönünde görüşler bulunmaktadır.</a:t>
            </a:r>
          </a:p>
          <a:p>
            <a:pPr marL="285750" indent="-285750" algn="just">
              <a:buFont typeface="Wingdings" panose="05000000000000000000" pitchFamily="2" charset="2"/>
              <a:buChar char="ü"/>
            </a:pPr>
            <a:endParaRPr lang="tr-TR" sz="1400" i="1" dirty="0">
              <a:latin typeface="Times New Roman" panose="02020603050405020304" pitchFamily="18" charset="0"/>
              <a:cs typeface="Times New Roman" panose="02020603050405020304" pitchFamily="18" charset="0"/>
            </a:endParaRPr>
          </a:p>
          <a:p>
            <a:pPr algn="just"/>
            <a:r>
              <a:rPr lang="tr-TR" sz="1400" i="1" dirty="0">
                <a:latin typeface="Times New Roman" panose="02020603050405020304" pitchFamily="18" charset="0"/>
                <a:cs typeface="Times New Roman" panose="02020603050405020304" pitchFamily="18" charset="0"/>
              </a:rPr>
              <a:t>«…Bu itibarla, söz gelimi, genel kredi sözleşmesi uyarınca kullandırılan kredi sebebiyle asıl borçlunun yanı sıra müteselsil kefiller varsa, bu borçlulardan hangisi hakkında iptal davası açılmak isteniyorsa, o borçlunun aciz halinde olması ve aczinin aciz belgesi ile belgelendirilmiş bulunması gerekir. Diğer borçluların aciz halinin gerçekleşmemiş olması, tasarrufun iptali davasının davalısı olan borçlu lehine dikkate alınmaz.» </a:t>
            </a:r>
            <a:r>
              <a:rPr lang="tr-TR" sz="1400" dirty="0">
                <a:latin typeface="Times New Roman" panose="02020603050405020304" pitchFamily="18" charset="0"/>
                <a:cs typeface="Times New Roman" panose="02020603050405020304" pitchFamily="18" charset="0"/>
              </a:rPr>
              <a:t>(Cenk Akil, «Yargıtay Kararları Işığında Tasarrufun İptali Davası Bağlamında Aciz Vesikası», Ankara Barosu Dergisi, S.2014/3, s.160 vd.)</a:t>
            </a:r>
          </a:p>
          <a:p>
            <a:pPr algn="just"/>
            <a:endParaRPr lang="tr-TR" sz="1400" i="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i="1" dirty="0">
                <a:latin typeface="Times New Roman" panose="02020603050405020304" pitchFamily="18" charset="0"/>
                <a:cs typeface="Times New Roman" panose="02020603050405020304" pitchFamily="18" charset="0"/>
              </a:rPr>
              <a:t>«…..Borçlu hakkında İcra Müdürlüğü’nce verilmiş kesin bir aciz belgesi mevcut değil ise de, borçlunun evinde ve eşinin huzurunda yapılan 8.4.1999 tarihli ihtiyati haciz zabıt varakasında borçlunun haczi kabil mallarının bulunmadığı, haczedilenlerinde takip alacağına yetmediği belirlenmiş, borçlunun haczedilen taşınmazının icraca yapılan kıymet takdirinde ise alacağın çok altında bir değerinin olduğu görülmüştür. Diğer borçluların aciz halinin gerçekleşmemiş olması tasarrufun iptali davasının davalısı olan borçlu lehine dikkate alınabilecek bir husus değildir. Dava konusu olayda, </a:t>
            </a:r>
            <a:r>
              <a:rPr lang="tr-TR" sz="1400" i="1" dirty="0" err="1">
                <a:latin typeface="Times New Roman" panose="02020603050405020304" pitchFamily="18" charset="0"/>
                <a:cs typeface="Times New Roman" panose="02020603050405020304" pitchFamily="18" charset="0"/>
              </a:rPr>
              <a:t>İİK.nunun</a:t>
            </a:r>
            <a:r>
              <a:rPr lang="tr-TR" sz="1400" i="1" dirty="0">
                <a:latin typeface="Times New Roman" panose="02020603050405020304" pitchFamily="18" charset="0"/>
                <a:cs typeface="Times New Roman" panose="02020603050405020304" pitchFamily="18" charset="0"/>
              </a:rPr>
              <a:t> 105/2 maddesi uyarınca dava şartı (aciz hali) gerçekleştiğinden mahkemece işin esasına girilerek sonucuna uygun bir karar verilmelidir. Aksine görüşle davanın reddi doğru olmamış kararın bozulması gerekmiştir.</a:t>
            </a:r>
            <a:r>
              <a:rPr lang="tr-TR" sz="1400" dirty="0">
                <a:latin typeface="Times New Roman" panose="02020603050405020304" pitchFamily="18" charset="0"/>
                <a:cs typeface="Times New Roman" panose="02020603050405020304" pitchFamily="18" charset="0"/>
              </a:rPr>
              <a:t>”(Yargıtay 15.HD., 06.11.2002, E.3313, K.4951)</a:t>
            </a:r>
            <a:endParaRPr lang="tr-TR" sz="1400" i="1" dirty="0">
              <a:latin typeface="Times New Roman" panose="02020603050405020304" pitchFamily="18" charset="0"/>
              <a:cs typeface="Times New Roman" panose="02020603050405020304" pitchFamily="18" charset="0"/>
            </a:endParaRPr>
          </a:p>
          <a:p>
            <a:pPr algn="just"/>
            <a:endParaRPr lang="tr-TR" sz="1400" i="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8002565"/>
      </p:ext>
    </p:extLst>
  </p:cSld>
  <p:clrMapOvr>
    <a:masterClrMapping/>
  </p:clrMapOvr>
  <mc:AlternateContent xmlns:mc="http://schemas.openxmlformats.org/markup-compatibility/2006" xmlns:p14="http://schemas.microsoft.com/office/powerpoint/2010/main">
    <mc:Choice Requires="p14">
      <p:transition p14:dur="10" advTm="883000"/>
    </mc:Choice>
    <mc:Fallback xmlns="">
      <p:transition advTm="88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arn(inVertic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arn(inVertical)">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683568" y="1700808"/>
            <a:ext cx="7992888" cy="338554"/>
          </a:xfrm>
          <a:prstGeom prst="rect">
            <a:avLst/>
          </a:prstGeom>
        </p:spPr>
        <p:txBody>
          <a:bodyPr wrap="square">
            <a:spAutoFit/>
          </a:bodyPr>
          <a:lstStyle/>
          <a:p>
            <a:pPr algn="just"/>
            <a:r>
              <a:rPr lang="tr-TR" sz="1600" i="1" dirty="0">
                <a:latin typeface="Times New Roman" pitchFamily="18" charset="0"/>
                <a:cs typeface="Times New Roman" pitchFamily="18" charset="0"/>
              </a:rPr>
              <a:t> </a:t>
            </a:r>
            <a:endParaRPr lang="tr-TR" sz="1600" dirty="0">
              <a:latin typeface="Times New Roman" pitchFamily="18" charset="0"/>
              <a:cs typeface="Times New Roman" pitchFamily="18" charset="0"/>
            </a:endParaRPr>
          </a:p>
        </p:txBody>
      </p:sp>
      <p:sp>
        <p:nvSpPr>
          <p:cNvPr id="4" name="Slayt Numarası Yer Tutucusu 3"/>
          <p:cNvSpPr>
            <a:spLocks noGrp="1"/>
          </p:cNvSpPr>
          <p:nvPr>
            <p:ph type="sldNum" sz="quarter" idx="12"/>
          </p:nvPr>
        </p:nvSpPr>
        <p:spPr/>
        <p:txBody>
          <a:bodyPr/>
          <a:lstStyle/>
          <a:p>
            <a:pPr>
              <a:defRPr/>
            </a:pPr>
            <a:fld id="{99ABCDB8-6D1E-469A-A948-70E728DE9D8D}" type="slidenum">
              <a:rPr lang="tr-TR" smtClean="0"/>
              <a:pPr>
                <a:defRPr/>
              </a:pPr>
              <a:t>5</a:t>
            </a:fld>
            <a:endParaRPr lang="tr-TR"/>
          </a:p>
        </p:txBody>
      </p:sp>
      <p:sp>
        <p:nvSpPr>
          <p:cNvPr id="5" name="Dikdörtgen 4"/>
          <p:cNvSpPr/>
          <p:nvPr/>
        </p:nvSpPr>
        <p:spPr>
          <a:xfrm>
            <a:off x="328192" y="1164134"/>
            <a:ext cx="8343801" cy="5693866"/>
          </a:xfrm>
          <a:prstGeom prst="rect">
            <a:avLst/>
          </a:prstGeom>
        </p:spPr>
        <p:txBody>
          <a:bodyPr wrap="square">
            <a:spAutoFit/>
          </a:bodyPr>
          <a:lstStyle/>
          <a:p>
            <a:pPr marL="285750" indent="-285750" algn="just">
              <a:buFont typeface="Wingdings" panose="05000000000000000000" pitchFamily="2" charset="2"/>
              <a:buChar char="Ø"/>
            </a:pPr>
            <a:r>
              <a:rPr lang="tr-TR" sz="1400" dirty="0" smtClean="0">
                <a:latin typeface="Times New Roman" panose="02020603050405020304" pitchFamily="18" charset="0"/>
                <a:cs typeface="Times New Roman" panose="02020603050405020304" pitchFamily="18" charset="0"/>
              </a:rPr>
              <a:t>Tasarrufun iptali davası açabilmek için borcun tasarruf tarihinden önce doğmuş olması gerekir. Kredi sözleşmesinden doğan borçlarda, borcun tasarruf tarihinden önce doğup doğmadığı kontrol edilirken hesabın kat edildiği tarihin değil, kredi sözleşmesinin imzalandığı tarihin esas alınması gerekir.</a:t>
            </a:r>
          </a:p>
          <a:p>
            <a:pPr marL="285750" indent="-285750" algn="just">
              <a:buFont typeface="Wingdings" panose="05000000000000000000" pitchFamily="2" charset="2"/>
              <a:buChar char="Ø"/>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smtClean="0">
                <a:latin typeface="Times New Roman" panose="02020603050405020304" pitchFamily="18" charset="0"/>
                <a:cs typeface="Times New Roman" panose="02020603050405020304" pitchFamily="18" charset="0"/>
              </a:rPr>
              <a:t>Borçlu kredi sözleşmesinin imzalanmasından sonra – kefiller için kefalet tarihinden sonra- üçüncü kişiye malını devretmiş ise diğer koşullar da mevcut olmak kaydıyla iptal davası açılabilir. (Yargıtay 15.HD., 11.07.2006, E.2667, K.4335)</a:t>
            </a:r>
          </a:p>
          <a:p>
            <a:pPr marL="285750" indent="-285750" algn="just">
              <a:buFont typeface="Wingdings" panose="05000000000000000000" pitchFamily="2" charset="2"/>
              <a:buChar char="Ø"/>
            </a:pPr>
            <a:endParaRPr lang="tr-TR" sz="1400" i="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smtClean="0">
                <a:latin typeface="Times New Roman" panose="02020603050405020304" pitchFamily="18" charset="0"/>
                <a:cs typeface="Times New Roman" panose="02020603050405020304" pitchFamily="18" charset="0"/>
              </a:rPr>
              <a:t>Tasarrufun iptali davasına konu olan icra takibi kambiyo senedine dayalı takip ise her zaman için borcun keşide tarihinde doğduğu ve bu nedenle keşide tarihinden sonra gerçekleştirilen devirler için dava açılamayacağı kabul edilmemelidir. Kambiyo senedinin ileri tarihli düzenlenmesi ihtimali vardır. Bu nedenle, kambiyo senedinin düzenlenmesine esas teşkil eden borç ilişkisinin doğduğu tarihin araştırılması gerekir. (Yargıtay 17.HD.,14.09.2009, E.5267, K.532)</a:t>
            </a:r>
          </a:p>
          <a:p>
            <a:pPr marL="285750" indent="-285750" algn="just">
              <a:buFont typeface="Wingdings" panose="05000000000000000000" pitchFamily="2" charset="2"/>
              <a:buChar char="Ø"/>
            </a:pPr>
            <a:endParaRPr lang="tr-TR" sz="14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a:latin typeface="Times New Roman" panose="02020603050405020304" pitchFamily="18" charset="0"/>
                <a:cs typeface="Times New Roman" panose="02020603050405020304" pitchFamily="18" charset="0"/>
              </a:rPr>
              <a:t>Tasarrufun iptali davaları, mutlak ticari dava olmadığından ticaret mahkemesinde değil, asliye hukuk mahkemesinde açılır. </a:t>
            </a:r>
            <a:r>
              <a:rPr lang="tr-TR" sz="1400" dirty="0" smtClean="0">
                <a:latin typeface="Times New Roman" panose="02020603050405020304" pitchFamily="18" charset="0"/>
                <a:cs typeface="Times New Roman" panose="02020603050405020304" pitchFamily="18" charset="0"/>
              </a:rPr>
              <a:t> (</a:t>
            </a:r>
            <a:r>
              <a:rPr lang="tr-TR" sz="1400" dirty="0">
                <a:latin typeface="Times New Roman" panose="02020603050405020304" pitchFamily="18" charset="0"/>
                <a:cs typeface="Times New Roman" panose="02020603050405020304" pitchFamily="18" charset="0"/>
              </a:rPr>
              <a:t>Yargıtay 17.HD., 11.02.2013, E.13129, K.1301</a:t>
            </a:r>
            <a:r>
              <a:rPr lang="tr-TR" sz="1400" dirty="0" smtClean="0">
                <a:latin typeface="Times New Roman" panose="02020603050405020304" pitchFamily="18" charset="0"/>
                <a:cs typeface="Times New Roman" panose="02020603050405020304" pitchFamily="18" charset="0"/>
              </a:rPr>
              <a:t>)</a:t>
            </a:r>
            <a:endParaRPr lang="tr-TR" sz="1400" dirty="0">
              <a:latin typeface="Times New Roman" panose="02020603050405020304" pitchFamily="18" charset="0"/>
              <a:cs typeface="Times New Roman" panose="02020603050405020304" pitchFamily="18" charset="0"/>
            </a:endParaRPr>
          </a:p>
          <a:p>
            <a:pPr algn="just"/>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u="sng" dirty="0">
                <a:latin typeface="Times New Roman" panose="02020603050405020304" pitchFamily="18" charset="0"/>
                <a:cs typeface="Times New Roman" panose="02020603050405020304" pitchFamily="18" charset="0"/>
              </a:rPr>
              <a:t>Yetkili mahkeme; </a:t>
            </a:r>
            <a:r>
              <a:rPr lang="tr-TR" sz="1400" dirty="0">
                <a:latin typeface="Times New Roman" panose="02020603050405020304" pitchFamily="18" charset="0"/>
                <a:cs typeface="Times New Roman" panose="02020603050405020304" pitchFamily="18" charset="0"/>
              </a:rPr>
              <a:t>davalılardan birinin yerleşim yeri mahkemesidir. Borçlu ile yapılan borç doğurucu sözleşme (kredi sözleşmesi) ile kararlaştırılan yetkili mahkemede de tasarrufun iptali davası açılabilir. Tasarrufun iptali davaları gayrimenkulün aynına yönelik davalar olmadığından, gayrimenkulün bulunduğu yer mahkemesi yetkili değildir.</a:t>
            </a:r>
          </a:p>
          <a:p>
            <a:pPr marL="285750" indent="-285750" algn="just">
              <a:buFont typeface="Wingdings" panose="05000000000000000000" pitchFamily="2" charset="2"/>
              <a:buChar char="Ø"/>
            </a:pPr>
            <a:endParaRPr lang="tr-TR" sz="1400" dirty="0">
              <a:latin typeface="Times New Roman" panose="02020603050405020304" pitchFamily="18" charset="0"/>
              <a:cs typeface="Times New Roman" panose="02020603050405020304" pitchFamily="18" charset="0"/>
            </a:endParaRPr>
          </a:p>
          <a:p>
            <a:pPr algn="just"/>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1400" i="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1400"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6188909"/>
      </p:ext>
    </p:extLst>
  </p:cSld>
  <p:clrMapOvr>
    <a:masterClrMapping/>
  </p:clrMapOvr>
  <mc:AlternateContent xmlns:mc="http://schemas.openxmlformats.org/markup-compatibility/2006" xmlns:p14="http://schemas.microsoft.com/office/powerpoint/2010/main">
    <mc:Choice Requires="p14">
      <p:transition p14:dur="10" advTm="883000"/>
    </mc:Choice>
    <mc:Fallback xmlns="">
      <p:transition advTm="88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barn(inVertical)">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barn(inVertical)">
                                      <p:cBhvr>
                                        <p:cTn id="22" dur="500"/>
                                        <p:tgtEl>
                                          <p:spTgt spid="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Effect transition="in" filter="barn(inVertical)">
                                      <p:cBhvr>
                                        <p:cTn id="2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pPr>
              <a:defRPr/>
            </a:pPr>
            <a:fld id="{99ABCDB8-6D1E-469A-A948-70E728DE9D8D}" type="slidenum">
              <a:rPr lang="tr-TR" smtClean="0"/>
              <a:pPr>
                <a:defRPr/>
              </a:pPr>
              <a:t>6</a:t>
            </a:fld>
            <a:endParaRPr lang="tr-TR"/>
          </a:p>
        </p:txBody>
      </p:sp>
      <p:sp>
        <p:nvSpPr>
          <p:cNvPr id="3" name="Dikdörtgen 2"/>
          <p:cNvSpPr/>
          <p:nvPr/>
        </p:nvSpPr>
        <p:spPr>
          <a:xfrm>
            <a:off x="683568" y="836712"/>
            <a:ext cx="7632848" cy="5478423"/>
          </a:xfrm>
          <a:prstGeom prst="rect">
            <a:avLst/>
          </a:prstGeom>
        </p:spPr>
        <p:txBody>
          <a:bodyPr wrap="square">
            <a:spAutoFit/>
          </a:bodyPr>
          <a:lstStyle/>
          <a:p>
            <a:pPr marL="285750" indent="-285750" algn="just">
              <a:buFont typeface="Wingdings" panose="05000000000000000000" pitchFamily="2" charset="2"/>
              <a:buChar char="Ø"/>
            </a:pPr>
            <a:r>
              <a:rPr lang="tr-TR" sz="1400" dirty="0" smtClean="0">
                <a:latin typeface="Times New Roman" panose="02020603050405020304" pitchFamily="18" charset="0"/>
                <a:cs typeface="Times New Roman" panose="02020603050405020304" pitchFamily="18" charset="0"/>
              </a:rPr>
              <a:t>En geç tasarruf tarihinden itibaren 5 yıl içinde açılması gerekir. </a:t>
            </a:r>
          </a:p>
          <a:p>
            <a:pPr algn="just"/>
            <a:endParaRPr lang="tr-TR" sz="14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smtClean="0">
                <a:latin typeface="Times New Roman" panose="02020603050405020304" pitchFamily="18" charset="0"/>
                <a:cs typeface="Times New Roman" panose="02020603050405020304" pitchFamily="18" charset="0"/>
              </a:rPr>
              <a:t>Tasarrufa konu malın bedeli ile alacak tutarından hangisi az ise o miktar üzerinden harç ödenir. </a:t>
            </a:r>
            <a:r>
              <a:rPr lang="tr-TR" sz="1400" i="1" dirty="0" smtClean="0">
                <a:latin typeface="Times New Roman" panose="02020603050405020304" pitchFamily="18" charset="0"/>
                <a:cs typeface="Times New Roman" panose="02020603050405020304" pitchFamily="18" charset="0"/>
              </a:rPr>
              <a:t>«…Ancak </a:t>
            </a:r>
            <a:r>
              <a:rPr lang="tr-TR" sz="1400" i="1" dirty="0">
                <a:latin typeface="Times New Roman" panose="02020603050405020304" pitchFamily="18" charset="0"/>
                <a:cs typeface="Times New Roman" panose="02020603050405020304" pitchFamily="18" charset="0"/>
              </a:rPr>
              <a:t>tasarrufun iptali davalarında karar ve ilam harcının takip konusu alacak miktarı ile tasarruf konusu malın tasarruf tarihindeki değerlerinden hangisi az ise o değer üzerinden belirlenmesi gerekir</a:t>
            </a:r>
            <a:r>
              <a:rPr lang="tr-TR" sz="1400" i="1" dirty="0" smtClean="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Yargıtay 17.HD., 18.03.2010, E. 1137, K.2405)</a:t>
            </a:r>
          </a:p>
          <a:p>
            <a:pPr marL="285750" indent="-285750" algn="just">
              <a:buFont typeface="Wingdings" panose="05000000000000000000" pitchFamily="2" charset="2"/>
              <a:buChar char="Ø"/>
            </a:pPr>
            <a:endParaRPr lang="tr-TR" sz="14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tr-TR" sz="1400" dirty="0">
                <a:latin typeface="Times New Roman" panose="02020603050405020304" pitchFamily="18" charset="0"/>
                <a:cs typeface="Times New Roman" panose="02020603050405020304" pitchFamily="18" charset="0"/>
              </a:rPr>
              <a:t>Mahkemenin İİK m.281/2 gereğince verdiği ihtiyati haciz kararı davanın kabulü kararı ile birlikte – kesinleşmesi ile değil -  kesin hacze dönüşür.</a:t>
            </a:r>
          </a:p>
          <a:p>
            <a:pPr marL="285750" indent="-285750">
              <a:buFont typeface="Wingdings" panose="05000000000000000000" pitchFamily="2" charset="2"/>
              <a:buChar char="Ø"/>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a:latin typeface="Times New Roman" panose="02020603050405020304" pitchFamily="18" charset="0"/>
                <a:cs typeface="Times New Roman" panose="02020603050405020304" pitchFamily="18" charset="0"/>
              </a:rPr>
              <a:t>Bu nedenle, önce ihtiyati haciz koyan alacaklı değil, iptal davasını ilk sonuçlandıran alacaklı öncelikli alacaklıdır.</a:t>
            </a:r>
          </a:p>
          <a:p>
            <a:pPr marL="285750" indent="-285750">
              <a:buFont typeface="Wingdings" panose="05000000000000000000" pitchFamily="2" charset="2"/>
              <a:buChar char="Ø"/>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a:latin typeface="Times New Roman" panose="02020603050405020304" pitchFamily="18" charset="0"/>
                <a:cs typeface="Times New Roman" panose="02020603050405020304" pitchFamily="18" charset="0"/>
              </a:rPr>
              <a:t>Tasarrufun iptali davası açıp aynı mal üzerine ihtiyati haciz koyan diğer alacaklılar ancak İİK m.100’de belirtilen şartlar varsa iptal davasını ilk sonuçlandıran alacaklının haczine iştirak edebilir. (İİK m.268) İİK m.100 şartlarının mevcut olup olmadığı iptal davasının dayanağı yapılan icra takip dosyası esas alınarak belirlenecektir.</a:t>
            </a:r>
          </a:p>
          <a:p>
            <a:pPr marL="285750" indent="-285750" algn="just">
              <a:buFont typeface="Wingdings" panose="05000000000000000000" pitchFamily="2" charset="2"/>
              <a:buChar char="Ø"/>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a:latin typeface="Times New Roman" panose="02020603050405020304" pitchFamily="18" charset="0"/>
                <a:cs typeface="Times New Roman" panose="02020603050405020304" pitchFamily="18" charset="0"/>
              </a:rPr>
              <a:t>İİK m.100 şartları;</a:t>
            </a:r>
          </a:p>
          <a:p>
            <a:pPr algn="just"/>
            <a:r>
              <a:rPr lang="tr-TR" sz="1400" dirty="0">
                <a:latin typeface="Times New Roman" panose="02020603050405020304" pitchFamily="18" charset="0"/>
                <a:cs typeface="Times New Roman" panose="02020603050405020304" pitchFamily="18" charset="0"/>
              </a:rPr>
              <a:t>         -İştirak edilmek istenilen haczin dayanağını oluşturan takip ilamsız takip ise bu takibin  </a:t>
            </a:r>
          </a:p>
          <a:p>
            <a:pPr algn="just"/>
            <a:r>
              <a:rPr lang="tr-TR" sz="1400" dirty="0">
                <a:latin typeface="Times New Roman" panose="02020603050405020304" pitchFamily="18" charset="0"/>
                <a:cs typeface="Times New Roman" panose="02020603050405020304" pitchFamily="18" charset="0"/>
              </a:rPr>
              <a:t>            başlangıç tarihinden, ilamlı takip ise takibe konu edilen ilama ilişkin dava tarihinden daha  önce </a:t>
            </a:r>
          </a:p>
          <a:p>
            <a:pPr algn="just"/>
            <a:r>
              <a:rPr lang="tr-TR" sz="1400" dirty="0">
                <a:latin typeface="Times New Roman" panose="02020603050405020304" pitchFamily="18" charset="0"/>
                <a:cs typeface="Times New Roman" panose="02020603050405020304" pitchFamily="18" charset="0"/>
              </a:rPr>
              <a:t>            başlatılmış bulunan bir takip kapsamında aciz vesikası alınmış olması,</a:t>
            </a:r>
          </a:p>
          <a:p>
            <a:r>
              <a:rPr lang="tr-TR" sz="1400" dirty="0">
                <a:latin typeface="Times New Roman" panose="02020603050405020304" pitchFamily="18" charset="0"/>
                <a:cs typeface="Times New Roman" panose="02020603050405020304" pitchFamily="18" charset="0"/>
              </a:rPr>
              <a:t>           -Bu tarihlerden önce açmış olduğu bir dava kapsamında ilam alınmış olması,</a:t>
            </a:r>
          </a:p>
          <a:p>
            <a:r>
              <a:rPr lang="tr-TR" sz="1400" dirty="0">
                <a:latin typeface="Times New Roman" panose="02020603050405020304" pitchFamily="18" charset="0"/>
                <a:cs typeface="Times New Roman" panose="02020603050405020304" pitchFamily="18" charset="0"/>
              </a:rPr>
              <a:t>           -Bu tarihlerden önceki tarihli bir rehin açığı belgesine sahip olunması,</a:t>
            </a:r>
          </a:p>
          <a:p>
            <a:pPr marL="285750" indent="-285750" algn="just">
              <a:buFont typeface="Wingdings" panose="05000000000000000000" pitchFamily="2" charset="2"/>
              <a:buChar char="Ø"/>
            </a:pPr>
            <a:endParaRPr lang="tr-TR" sz="1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7045464"/>
      </p:ext>
    </p:extLst>
  </p:cSld>
  <p:clrMapOvr>
    <a:masterClrMapping/>
  </p:clrMapOvr>
  <mc:AlternateContent xmlns:mc="http://schemas.openxmlformats.org/markup-compatibility/2006" xmlns:p14="http://schemas.microsoft.com/office/powerpoint/2010/main">
    <mc:Choice Requires="p14">
      <p:transition p14:dur="10" advTm="883000"/>
    </mc:Choice>
    <mc:Fallback xmlns="">
      <p:transition advTm="88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arn(inVertic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arn(inVertical)">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barn(inVertical)">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barn(inVertical)">
                                      <p:cBhvr>
                                        <p:cTn id="37" dur="500"/>
                                        <p:tgtEl>
                                          <p:spTgt spid="3">
                                            <p:txEl>
                                              <p:pRg st="11" end="1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12" end="12"/>
                                            </p:txEl>
                                          </p:spTgt>
                                        </p:tgtEl>
                                        <p:attrNameLst>
                                          <p:attrName>style.visibility</p:attrName>
                                        </p:attrNameLst>
                                      </p:cBhvr>
                                      <p:to>
                                        <p:strVal val="visible"/>
                                      </p:to>
                                    </p:set>
                                    <p:animEffect transition="in" filter="barn(inVertical)">
                                      <p:cBhvr>
                                        <p:cTn id="42" dur="500"/>
                                        <p:tgtEl>
                                          <p:spTgt spid="3">
                                            <p:txEl>
                                              <p:pRg st="12" end="1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animEffect transition="in" filter="barn(inVertical)">
                                      <p:cBhvr>
                                        <p:cTn id="47" dur="500"/>
                                        <p:tgtEl>
                                          <p:spTgt spid="3">
                                            <p:txEl>
                                              <p:pRg st="13" end="1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3">
                                            <p:txEl>
                                              <p:pRg st="14" end="14"/>
                                            </p:txEl>
                                          </p:spTgt>
                                        </p:tgtEl>
                                        <p:attrNameLst>
                                          <p:attrName>style.visibility</p:attrName>
                                        </p:attrNameLst>
                                      </p:cBhvr>
                                      <p:to>
                                        <p:strVal val="visible"/>
                                      </p:to>
                                    </p:set>
                                    <p:animEffect transition="in" filter="barn(inVertical)">
                                      <p:cBhvr>
                                        <p:cTn id="52" dur="500"/>
                                        <p:tgtEl>
                                          <p:spTgt spid="3">
                                            <p:txEl>
                                              <p:pRg st="14" end="1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3">
                                            <p:txEl>
                                              <p:pRg st="15" end="15"/>
                                            </p:txEl>
                                          </p:spTgt>
                                        </p:tgtEl>
                                        <p:attrNameLst>
                                          <p:attrName>style.visibility</p:attrName>
                                        </p:attrNameLst>
                                      </p:cBhvr>
                                      <p:to>
                                        <p:strVal val="visible"/>
                                      </p:to>
                                    </p:set>
                                    <p:animEffect transition="in" filter="barn(inVertical)">
                                      <p:cBhvr>
                                        <p:cTn id="57"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pPr>
              <a:defRPr/>
            </a:pPr>
            <a:fld id="{99ABCDB8-6D1E-469A-A948-70E728DE9D8D}" type="slidenum">
              <a:rPr lang="tr-TR" smtClean="0"/>
              <a:pPr>
                <a:defRPr/>
              </a:pPr>
              <a:t>7</a:t>
            </a:fld>
            <a:endParaRPr lang="tr-TR"/>
          </a:p>
        </p:txBody>
      </p:sp>
      <p:sp>
        <p:nvSpPr>
          <p:cNvPr id="5" name="Dikdörtgen 4"/>
          <p:cNvSpPr/>
          <p:nvPr/>
        </p:nvSpPr>
        <p:spPr>
          <a:xfrm>
            <a:off x="323528" y="980728"/>
            <a:ext cx="8136904" cy="5109091"/>
          </a:xfrm>
          <a:prstGeom prst="rect">
            <a:avLst/>
          </a:prstGeom>
        </p:spPr>
        <p:txBody>
          <a:bodyPr wrap="square">
            <a:spAutoFit/>
          </a:bodyPr>
          <a:lstStyle/>
          <a:p>
            <a:pPr marL="285750" indent="-285750" algn="just">
              <a:buFont typeface="Wingdings" panose="05000000000000000000" pitchFamily="2" charset="2"/>
              <a:buChar char="Ø"/>
            </a:pPr>
            <a:r>
              <a:rPr lang="tr-TR" sz="1400" dirty="0" smtClean="0">
                <a:latin typeface="Times New Roman" panose="02020603050405020304" pitchFamily="18" charset="0"/>
                <a:cs typeface="Times New Roman" panose="02020603050405020304" pitchFamily="18" charset="0"/>
              </a:rPr>
              <a:t>Tasarrufun iptali davasında dava dilekçesiyle birlikte İİK m.281/2 gereğince ihtiyati haciz talep edilmelidir. (İİK m.281/2 - </a:t>
            </a:r>
            <a:r>
              <a:rPr lang="tr-TR" sz="1400" b="1" dirty="0">
                <a:latin typeface="Times New Roman" panose="02020603050405020304" pitchFamily="18" charset="0"/>
                <a:cs typeface="Times New Roman" panose="02020603050405020304" pitchFamily="18" charset="0"/>
              </a:rPr>
              <a:t>Hâkim, iptale tabi tasarrufların konusu olan mallar hakkında alacaklının talebi üzerine ihtiyati haciz kararı verebilir. Teminatın lüzum ve miktarı mahkemece takdir ve </a:t>
            </a:r>
            <a:r>
              <a:rPr lang="tr-TR" sz="1400" b="1" dirty="0" err="1">
                <a:latin typeface="Times New Roman" panose="02020603050405020304" pitchFamily="18" charset="0"/>
                <a:cs typeface="Times New Roman" panose="02020603050405020304" pitchFamily="18" charset="0"/>
              </a:rPr>
              <a:t>tâyin</a:t>
            </a:r>
            <a:r>
              <a:rPr lang="tr-TR" sz="1400" b="1" dirty="0">
                <a:latin typeface="Times New Roman" panose="02020603050405020304" pitchFamily="18" charset="0"/>
                <a:cs typeface="Times New Roman" panose="02020603050405020304" pitchFamily="18" charset="0"/>
              </a:rPr>
              <a:t> olunur. Şu kadar ki, davanın elden çıkarılmış mallar yerine kaim olan kıymete taallûku halinde, teminat göstermeksizin ihtiyati haciz kararı verilemez</a:t>
            </a:r>
            <a:r>
              <a:rPr lang="tr-TR" sz="1400" dirty="0" smtClean="0">
                <a:latin typeface="Times New Roman" panose="02020603050405020304" pitchFamily="18" charset="0"/>
                <a:cs typeface="Times New Roman" panose="02020603050405020304" pitchFamily="18" charset="0"/>
              </a:rPr>
              <a:t>.)</a:t>
            </a:r>
            <a:endParaRPr lang="tr-TR" sz="14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endParaRPr lang="tr-TR" sz="14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smtClean="0">
                <a:latin typeface="Times New Roman" panose="02020603050405020304" pitchFamily="18" charset="0"/>
                <a:cs typeface="Times New Roman" panose="02020603050405020304" pitchFamily="18" charset="0"/>
              </a:rPr>
              <a:t>Mahkemece verilen bu ihtiyati haciz kararı sadece tasarrufun iptali davasına konu olan mala ilişkindir. Genel mahiyette bir ihtiyati haciz kararı değildir.</a:t>
            </a:r>
          </a:p>
          <a:p>
            <a:pPr marL="285750" indent="-285750">
              <a:buFont typeface="Wingdings" panose="05000000000000000000" pitchFamily="2" charset="2"/>
              <a:buChar char="Ø"/>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smtClean="0">
                <a:latin typeface="Times New Roman" panose="02020603050405020304" pitchFamily="18" charset="0"/>
                <a:cs typeface="Times New Roman" panose="02020603050405020304" pitchFamily="18" charset="0"/>
              </a:rPr>
              <a:t>Tasarrufun iptali davasında ihtiyati haciz müessesesi İİK m.281/2’de özel olarak düzenlenmiş bulunduğundan mahkeme başkaca bir şartın varlığını arayamaz.</a:t>
            </a:r>
          </a:p>
          <a:p>
            <a:pPr marL="285750" indent="-285750">
              <a:buFont typeface="Wingdings" panose="05000000000000000000" pitchFamily="2" charset="2"/>
              <a:buChar char="Ø"/>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a:latin typeface="Times New Roman" panose="02020603050405020304" pitchFamily="18" charset="0"/>
                <a:cs typeface="Times New Roman" panose="02020603050405020304" pitchFamily="18" charset="0"/>
              </a:rPr>
              <a:t>Birden fazla alacaklı tasarrufun iptali davası açtığında davayı ilk neticelendiren alacaklıya, yani ihtiyati haczi ilk kesin hacze dönüşen alacaklıya öncelik tanındığından ihtiyati haciz tarihinden çok mahkeme karar tarihi önem taşımaktadır</a:t>
            </a:r>
            <a:r>
              <a:rPr lang="tr-TR" sz="1400" dirty="0" smtClean="0">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Ø"/>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a:latin typeface="Times New Roman" panose="02020603050405020304" pitchFamily="18" charset="0"/>
                <a:cs typeface="Times New Roman" panose="02020603050405020304" pitchFamily="18" charset="0"/>
              </a:rPr>
              <a:t>İptal davasına konu olan mal üçüncü kişiye satıldığında yeni malikin kötü niyetini ispat edilmesi sorunu ile karşılaşılacağından ve davaya onun da dahil edilmesi gerekeceğinden, tasarrufun iptali davasında ihtiyati haciz talebi ile birlikte malın üçüncü kişilere devrinin önlenmesi bakımından ihtiyati tedbir talebinde de bulunulmalıdır.</a:t>
            </a:r>
          </a:p>
          <a:p>
            <a:pPr algn="just"/>
            <a:endParaRPr lang="tr-TR" sz="1400" dirty="0">
              <a:latin typeface="Times New Roman" panose="02020603050405020304" pitchFamily="18" charset="0"/>
              <a:cs typeface="Times New Roman" panose="02020603050405020304" pitchFamily="18" charset="0"/>
            </a:endParaRPr>
          </a:p>
          <a:p>
            <a:endParaRPr lang="tr-TR" sz="14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ü"/>
            </a:pPr>
            <a:endParaRPr lang="tr-TR" dirty="0" smtClean="0"/>
          </a:p>
        </p:txBody>
      </p:sp>
    </p:spTree>
    <p:extLst>
      <p:ext uri="{BB962C8B-B14F-4D97-AF65-F5344CB8AC3E}">
        <p14:creationId xmlns:p14="http://schemas.microsoft.com/office/powerpoint/2010/main" val="2836700028"/>
      </p:ext>
    </p:extLst>
  </p:cSld>
  <p:clrMapOvr>
    <a:masterClrMapping/>
  </p:clrMapOvr>
  <mc:AlternateContent xmlns:mc="http://schemas.openxmlformats.org/markup-compatibility/2006" xmlns:p14="http://schemas.microsoft.com/office/powerpoint/2010/main">
    <mc:Choice Requires="p14">
      <p:transition p14:dur="10" advTm="883000"/>
    </mc:Choice>
    <mc:Fallback xmlns="">
      <p:transition advTm="88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barn(inVertical)">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barn(inVertical)">
                                      <p:cBhvr>
                                        <p:cTn id="22" dur="500"/>
                                        <p:tgtEl>
                                          <p:spTgt spid="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Effect transition="in" filter="barn(inVertical)">
                                      <p:cBhvr>
                                        <p:cTn id="2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pPr>
              <a:defRPr/>
            </a:pPr>
            <a:fld id="{99ABCDB8-6D1E-469A-A948-70E728DE9D8D}" type="slidenum">
              <a:rPr lang="tr-TR" smtClean="0"/>
              <a:pPr>
                <a:defRPr/>
              </a:pPr>
              <a:t>8</a:t>
            </a:fld>
            <a:endParaRPr lang="tr-TR"/>
          </a:p>
        </p:txBody>
      </p:sp>
      <p:sp>
        <p:nvSpPr>
          <p:cNvPr id="5" name="Dikdörtgen 4"/>
          <p:cNvSpPr/>
          <p:nvPr/>
        </p:nvSpPr>
        <p:spPr>
          <a:xfrm>
            <a:off x="502229" y="1124744"/>
            <a:ext cx="8136904" cy="5909310"/>
          </a:xfrm>
          <a:prstGeom prst="rect">
            <a:avLst/>
          </a:prstGeom>
        </p:spPr>
        <p:txBody>
          <a:bodyPr wrap="square">
            <a:spAutoFit/>
          </a:bodyPr>
          <a:lstStyle/>
          <a:p>
            <a:pPr marL="285750" indent="-285750" algn="just">
              <a:buFont typeface="Wingdings" panose="05000000000000000000" pitchFamily="2" charset="2"/>
              <a:buChar char="Ø"/>
            </a:pPr>
            <a:r>
              <a:rPr lang="tr-TR" sz="1400" dirty="0" smtClean="0">
                <a:latin typeface="Times New Roman" panose="02020603050405020304" pitchFamily="18" charset="0"/>
                <a:cs typeface="Times New Roman" panose="02020603050405020304" pitchFamily="18" charset="0"/>
              </a:rPr>
              <a:t>Mahkemece sadece ihtiyati tedbir kararı verildiğinde derhal mahkemeye itiraz edilmeli ve İİK m.281/2 gereğince aynı zamanda ihtiyati haciz talebinde bulunulduğu da ileri sürülmelidir. </a:t>
            </a:r>
          </a:p>
          <a:p>
            <a:pPr marL="285750" indent="-285750" algn="just">
              <a:buFont typeface="Wingdings" panose="05000000000000000000" pitchFamily="2" charset="2"/>
              <a:buChar char="Ø"/>
            </a:pPr>
            <a:endParaRPr lang="tr-TR" sz="1400" dirty="0" smtClean="0">
              <a:effectLst/>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smtClean="0">
                <a:latin typeface="Times New Roman" panose="02020603050405020304" pitchFamily="18" charset="0"/>
                <a:cs typeface="Times New Roman" panose="02020603050405020304" pitchFamily="18" charset="0"/>
              </a:rPr>
              <a:t>İptal davasına konu olan mal için mahkemece sadece ihtiyati tedbir kararı verilir, ihtiyati haciz kararı verilmez ise, o mal bir başka alacaklı tarafından satıldığında satış bedelinden pay alınamaması gibi bir durum ile karşılaşılabilir.</a:t>
            </a:r>
          </a:p>
          <a:p>
            <a:pPr marL="285750" indent="-285750" algn="just">
              <a:buFont typeface="Wingdings" panose="05000000000000000000" pitchFamily="2" charset="2"/>
              <a:buChar char="Ø"/>
            </a:pPr>
            <a:endParaRPr lang="tr-TR" sz="1400" dirty="0">
              <a:effectLst/>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a:latin typeface="Times New Roman" panose="02020603050405020304" pitchFamily="18" charset="0"/>
                <a:cs typeface="Times New Roman" panose="02020603050405020304" pitchFamily="18" charset="0"/>
              </a:rPr>
              <a:t>İİK m.195 </a:t>
            </a:r>
            <a:r>
              <a:rPr lang="tr-TR" sz="1400" b="1" dirty="0">
                <a:latin typeface="Times New Roman" panose="02020603050405020304" pitchFamily="18" charset="0"/>
                <a:cs typeface="Times New Roman" panose="02020603050405020304" pitchFamily="18" charset="0"/>
              </a:rPr>
              <a:t>«Acele haller müstesna olmak üzere müflisin </a:t>
            </a:r>
            <a:r>
              <a:rPr lang="tr-TR" sz="1400" b="1" dirty="0" err="1">
                <a:latin typeface="Times New Roman" panose="02020603050405020304" pitchFamily="18" charset="0"/>
                <a:cs typeface="Times New Roman" panose="02020603050405020304" pitchFamily="18" charset="0"/>
              </a:rPr>
              <a:t>dâvacı</a:t>
            </a:r>
            <a:r>
              <a:rPr lang="tr-TR" sz="1400" b="1" dirty="0">
                <a:latin typeface="Times New Roman" panose="02020603050405020304" pitchFamily="18" charset="0"/>
                <a:cs typeface="Times New Roman" panose="02020603050405020304" pitchFamily="18" charset="0"/>
              </a:rPr>
              <a:t> ve davalı olduğu hukuk davaları durur ve ancak alacaklıların ikinci toplanmasından on gün sonra devam olunabilir.»</a:t>
            </a:r>
          </a:p>
          <a:p>
            <a:pPr marL="285750" indent="-285750" algn="just">
              <a:buFont typeface="Wingdings" panose="05000000000000000000" pitchFamily="2" charset="2"/>
              <a:buChar char="Ø"/>
            </a:pPr>
            <a:endParaRPr lang="tr-TR" sz="14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a:latin typeface="Times New Roman" panose="02020603050405020304" pitchFamily="18" charset="0"/>
                <a:cs typeface="Times New Roman" panose="02020603050405020304" pitchFamily="18" charset="0"/>
              </a:rPr>
              <a:t>Tasarrufun iptali davaları basit yargılama usulüne tabi davalardandır. (İİK m.281) Bu nedenle, borçlu hakkında iflas kararı verilmesiyle dava durmaz.</a:t>
            </a:r>
          </a:p>
          <a:p>
            <a:pPr marL="285750" indent="-285750" algn="just">
              <a:buFont typeface="Wingdings" panose="05000000000000000000" pitchFamily="2" charset="2"/>
              <a:buChar char="Ø"/>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a:latin typeface="Times New Roman" panose="02020603050405020304" pitchFamily="18" charset="0"/>
                <a:cs typeface="Times New Roman" panose="02020603050405020304" pitchFamily="18" charset="0"/>
              </a:rPr>
              <a:t>Ancak, borçlu hakkında iflas kararı verilmesiyle mahkeme davayı iflas idaresine bildirir ve davayı iflas masası adına takip edip etmeyeceğini sorar.</a:t>
            </a:r>
          </a:p>
          <a:p>
            <a:pPr marL="285750" indent="-285750" algn="just">
              <a:buFont typeface="Wingdings" panose="05000000000000000000" pitchFamily="2" charset="2"/>
              <a:buChar char="Ø"/>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a:latin typeface="Times New Roman" panose="02020603050405020304" pitchFamily="18" charset="0"/>
                <a:cs typeface="Times New Roman" panose="02020603050405020304" pitchFamily="18" charset="0"/>
              </a:rPr>
              <a:t>İflas idaresi davayı takip etmekte masanın menfaatini görürse davacı olarak davayı takip eder ve elde edilen menfaat davayı açan alacaklıya değil, masaya ait olur</a:t>
            </a:r>
            <a:r>
              <a:rPr lang="tr-TR" sz="1400" dirty="0" smtClean="0">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Ø"/>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a:latin typeface="Times New Roman" panose="02020603050405020304" pitchFamily="18" charset="0"/>
                <a:cs typeface="Times New Roman" panose="02020603050405020304" pitchFamily="18" charset="0"/>
              </a:rPr>
              <a:t>İflas idaresi davayı takip etmekte masa adına bir menfaat görmezse, davayı takip yetkisini isteyen alacaklıya devredebilir. Böyle bir durumda elde edilecek olan menfaat davayı takip eden alacaklıya ait olacaktır. (İİK m.245 - </a:t>
            </a:r>
            <a:r>
              <a:rPr lang="tr-TR" sz="1400" b="1" dirty="0">
                <a:latin typeface="Times New Roman" panose="02020603050405020304" pitchFamily="18" charset="0"/>
                <a:cs typeface="Times New Roman" panose="02020603050405020304" pitchFamily="18" charset="0"/>
              </a:rPr>
              <a:t>Alacaklıların masa tarafından neticelendirilmesine lüzum görmedikleri bir iddianın takibi hakkı </a:t>
            </a:r>
            <a:r>
              <a:rPr lang="tr-TR" sz="1400" b="1" dirty="0" err="1">
                <a:latin typeface="Times New Roman" panose="02020603050405020304" pitchFamily="18" charset="0"/>
                <a:cs typeface="Times New Roman" panose="02020603050405020304" pitchFamily="18" charset="0"/>
              </a:rPr>
              <a:t>istiyen</a:t>
            </a:r>
            <a:r>
              <a:rPr lang="tr-TR" sz="1400" b="1" dirty="0">
                <a:latin typeface="Times New Roman" panose="02020603050405020304" pitchFamily="18" charset="0"/>
                <a:cs typeface="Times New Roman" panose="02020603050405020304" pitchFamily="18" charset="0"/>
              </a:rPr>
              <a:t> alacaklıya devrolunur. Hâsıl olan neticeden masraflar çıkarıldıktan sonra devralanın alacağı verilir ve artanı masaya yatırılır.»</a:t>
            </a:r>
          </a:p>
          <a:p>
            <a:pPr marL="285750" indent="-285750" algn="just">
              <a:buFont typeface="Wingdings" panose="05000000000000000000" pitchFamily="2" charset="2"/>
              <a:buChar char="Ø"/>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40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1012470"/>
      </p:ext>
    </p:extLst>
  </p:cSld>
  <p:clrMapOvr>
    <a:masterClrMapping/>
  </p:clrMapOvr>
  <mc:AlternateContent xmlns:mc="http://schemas.openxmlformats.org/markup-compatibility/2006" xmlns:p14="http://schemas.microsoft.com/office/powerpoint/2010/main">
    <mc:Choice Requires="p14">
      <p:transition p14:dur="10" advTm="883000"/>
    </mc:Choice>
    <mc:Fallback xmlns="">
      <p:transition advTm="88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barn(inVertical)">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barn(inVertical)">
                                      <p:cBhvr>
                                        <p:cTn id="22" dur="500"/>
                                        <p:tgtEl>
                                          <p:spTgt spid="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Effect transition="in" filter="barn(inVertical)">
                                      <p:cBhvr>
                                        <p:cTn id="27" dur="500"/>
                                        <p:tgtEl>
                                          <p:spTgt spid="5">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10" end="10"/>
                                            </p:txEl>
                                          </p:spTgt>
                                        </p:tgtEl>
                                        <p:attrNameLst>
                                          <p:attrName>style.visibility</p:attrName>
                                        </p:attrNameLst>
                                      </p:cBhvr>
                                      <p:to>
                                        <p:strVal val="visible"/>
                                      </p:to>
                                    </p:set>
                                    <p:animEffect transition="in" filter="barn(inVertical)">
                                      <p:cBhvr>
                                        <p:cTn id="32" dur="500"/>
                                        <p:tgtEl>
                                          <p:spTgt spid="5">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12" end="12"/>
                                            </p:txEl>
                                          </p:spTgt>
                                        </p:tgtEl>
                                        <p:attrNameLst>
                                          <p:attrName>style.visibility</p:attrName>
                                        </p:attrNameLst>
                                      </p:cBhvr>
                                      <p:to>
                                        <p:strVal val="visible"/>
                                      </p:to>
                                    </p:set>
                                    <p:animEffect transition="in" filter="barn(inVertical)">
                                      <p:cBhvr>
                                        <p:cTn id="3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424849" y="1268760"/>
            <a:ext cx="8496944" cy="4616648"/>
          </a:xfrm>
          <a:prstGeom prst="rect">
            <a:avLst/>
          </a:prstGeom>
        </p:spPr>
        <p:txBody>
          <a:bodyPr wrap="square">
            <a:spAutoFit/>
          </a:bodyPr>
          <a:lstStyle/>
          <a:p>
            <a:pPr marL="285750" lvl="0" indent="-285750" algn="just">
              <a:buFont typeface="Wingdings" pitchFamily="2" charset="2"/>
              <a:buChar char="Ø"/>
            </a:pPr>
            <a:r>
              <a:rPr lang="tr-TR" sz="1400" dirty="0" smtClean="0">
                <a:latin typeface="Times New Roman" pitchFamily="18" charset="0"/>
                <a:cs typeface="Times New Roman" pitchFamily="18" charset="0"/>
              </a:rPr>
              <a:t>Kesin veya geçici aciz vesikası temin edilemiyorsa,</a:t>
            </a:r>
          </a:p>
          <a:p>
            <a:pPr marL="285750" lvl="0" indent="-285750" algn="just"/>
            <a:endParaRPr lang="tr-TR" sz="1400" dirty="0" smtClean="0">
              <a:latin typeface="Times New Roman" pitchFamily="18" charset="0"/>
              <a:cs typeface="Times New Roman" pitchFamily="18" charset="0"/>
            </a:endParaRPr>
          </a:p>
          <a:p>
            <a:pPr marL="285750" lvl="0" indent="-285750" algn="just">
              <a:buFont typeface="Wingdings" pitchFamily="2" charset="2"/>
              <a:buChar char="Ø"/>
            </a:pPr>
            <a:endParaRPr lang="tr-TR" sz="1400" dirty="0">
              <a:latin typeface="Times New Roman" pitchFamily="18" charset="0"/>
              <a:cs typeface="Times New Roman" pitchFamily="18" charset="0"/>
            </a:endParaRPr>
          </a:p>
          <a:p>
            <a:pPr marL="285750" lvl="0" indent="-285750" algn="just">
              <a:buFont typeface="Wingdings" pitchFamily="2" charset="2"/>
              <a:buChar char="Ø"/>
            </a:pPr>
            <a:r>
              <a:rPr lang="tr-TR" sz="1400" dirty="0" smtClean="0">
                <a:latin typeface="Times New Roman" pitchFamily="18" charset="0"/>
                <a:cs typeface="Times New Roman" pitchFamily="18" charset="0"/>
              </a:rPr>
              <a:t>Tasarruf tarihinden itibaren 5 yıldan daha uzun bir süre geçmiş ise,</a:t>
            </a:r>
          </a:p>
          <a:p>
            <a:pPr marL="285750" lvl="0" indent="-285750" algn="just"/>
            <a:endParaRPr lang="tr-TR" sz="1400" dirty="0" smtClean="0">
              <a:latin typeface="Times New Roman" pitchFamily="18" charset="0"/>
              <a:cs typeface="Times New Roman" pitchFamily="18" charset="0"/>
            </a:endParaRPr>
          </a:p>
          <a:p>
            <a:pPr lvl="0" algn="just"/>
            <a:endParaRPr lang="tr-TR" sz="1400" dirty="0">
              <a:latin typeface="Times New Roman" pitchFamily="18" charset="0"/>
              <a:cs typeface="Times New Roman" pitchFamily="18" charset="0"/>
            </a:endParaRPr>
          </a:p>
          <a:p>
            <a:pPr marL="285750" lvl="0" indent="-285750" algn="just">
              <a:buFont typeface="Wingdings" pitchFamily="2" charset="2"/>
              <a:buChar char="Ø"/>
            </a:pPr>
            <a:r>
              <a:rPr lang="tr-TR" sz="1400" dirty="0" smtClean="0">
                <a:latin typeface="Times New Roman" pitchFamily="18" charset="0"/>
                <a:cs typeface="Times New Roman" pitchFamily="18" charset="0"/>
              </a:rPr>
              <a:t>İİK.</a:t>
            </a:r>
            <a:r>
              <a:rPr lang="tr-TR" sz="1400" dirty="0" err="1" smtClean="0">
                <a:latin typeface="Times New Roman" pitchFamily="18" charset="0"/>
                <a:cs typeface="Times New Roman" pitchFamily="18" charset="0"/>
              </a:rPr>
              <a:t>nun</a:t>
            </a:r>
            <a:r>
              <a:rPr lang="tr-TR" sz="1400" dirty="0" smtClean="0">
                <a:latin typeface="Times New Roman" pitchFamily="18" charset="0"/>
                <a:cs typeface="Times New Roman" pitchFamily="18" charset="0"/>
              </a:rPr>
              <a:t> 278,279 ve 280.maddelerinde yer alan 1,2 ve 5 yıllık süreler dolmuş ise,</a:t>
            </a:r>
          </a:p>
          <a:p>
            <a:pPr marL="285750" lvl="0" indent="-285750" algn="just"/>
            <a:endParaRPr lang="tr-TR" sz="1400" dirty="0" smtClean="0">
              <a:latin typeface="Times New Roman" pitchFamily="18" charset="0"/>
              <a:cs typeface="Times New Roman" pitchFamily="18" charset="0"/>
            </a:endParaRPr>
          </a:p>
          <a:p>
            <a:pPr lvl="0" algn="just"/>
            <a:endParaRPr lang="tr-TR" sz="1400" dirty="0">
              <a:latin typeface="Times New Roman" pitchFamily="18" charset="0"/>
              <a:cs typeface="Times New Roman" pitchFamily="18" charset="0"/>
            </a:endParaRPr>
          </a:p>
          <a:p>
            <a:pPr lvl="0" algn="just"/>
            <a:r>
              <a:rPr lang="tr-TR" sz="1400" dirty="0" smtClean="0">
                <a:latin typeface="Times New Roman" pitchFamily="18" charset="0"/>
                <a:cs typeface="Times New Roman" pitchFamily="18" charset="0"/>
              </a:rPr>
              <a:t>      Tasarrufun iptali davası yerine TBK m.19’a dayalı muvazaa davası açılması değerlendirilmelidir.</a:t>
            </a:r>
          </a:p>
          <a:p>
            <a:pPr lvl="0" algn="just"/>
            <a:endParaRPr lang="tr-TR" sz="1400" dirty="0">
              <a:latin typeface="Times New Roman" pitchFamily="18" charset="0"/>
              <a:cs typeface="Times New Roman" pitchFamily="18" charset="0"/>
            </a:endParaRPr>
          </a:p>
          <a:p>
            <a:pPr marL="285750" lvl="0" indent="-285750" algn="just">
              <a:buFont typeface="Wingdings" panose="05000000000000000000" pitchFamily="2" charset="2"/>
              <a:buChar char="Ø"/>
            </a:pPr>
            <a:r>
              <a:rPr lang="tr-TR" sz="1400" dirty="0">
                <a:latin typeface="Times New Roman" pitchFamily="18" charset="0"/>
                <a:cs typeface="Times New Roman" pitchFamily="18" charset="0"/>
              </a:rPr>
              <a:t>Bununla birlikte, tasarrufun iptali davası açılabildiği her halde muvazaaya dayalı iptal davası açılamaz. Tasarrufun iptali davaları, alacaklılardan mal kaçırmak maksadıyla da yapılmış olsa hukuken geçerli olan tasarrufların iptalini amaçlar. Oysa muvazaa davaları tasarrufun gerçekte hiç yapılmadığının tespitine yöneliktir. (Yargıtay 17.Hukuk Dairesi, 12.01.2016, E.17713, K.195) Bu nedenle, örneğin, aciz hali içerisinde alacaklılardan birisine rehin verilmesi, akrabalar arasında gerçekleştirilen ivazlı tasarruflar gerçekte hukuken geçerli tasarruflar olduğundan muvazaa davasına konu edilemez</a:t>
            </a:r>
            <a:r>
              <a:rPr lang="tr-TR" sz="1400" dirty="0" smtClean="0">
                <a:latin typeface="Times New Roman" pitchFamily="18" charset="0"/>
                <a:cs typeface="Times New Roman" pitchFamily="18" charset="0"/>
              </a:rPr>
              <a:t>.</a:t>
            </a:r>
          </a:p>
          <a:p>
            <a:pPr lvl="0" algn="just"/>
            <a:endParaRPr lang="tr-TR" sz="1400" dirty="0">
              <a:latin typeface="Times New Roman" pitchFamily="18" charset="0"/>
              <a:cs typeface="Times New Roman" pitchFamily="18" charset="0"/>
            </a:endParaRPr>
          </a:p>
          <a:p>
            <a:pPr marL="285750" lvl="0" indent="-285750" algn="just">
              <a:buFont typeface="Wingdings" panose="05000000000000000000" pitchFamily="2" charset="2"/>
              <a:buChar char="Ø"/>
            </a:pPr>
            <a:r>
              <a:rPr lang="tr-TR" sz="1400" dirty="0" smtClean="0">
                <a:latin typeface="Times New Roman" pitchFamily="18" charset="0"/>
                <a:cs typeface="Times New Roman" pitchFamily="18" charset="0"/>
              </a:rPr>
              <a:t>Buna karşılık, tasarrufun iptali davaları için dava koşulu olan  «borcun tasarruf tarihinden önce doğmuş olması» kuralı TBK m.19 gereğince açılan iptal davaları için de geçerlidir.</a:t>
            </a:r>
            <a:endParaRPr lang="tr-TR" sz="1400" dirty="0">
              <a:latin typeface="Times New Roman" pitchFamily="18" charset="0"/>
              <a:cs typeface="Times New Roman" pitchFamily="18" charset="0"/>
            </a:endParaRPr>
          </a:p>
          <a:p>
            <a:pPr algn="just"/>
            <a:r>
              <a:rPr lang="tr-TR" sz="1400" dirty="0">
                <a:latin typeface="Times New Roman" pitchFamily="18" charset="0"/>
                <a:cs typeface="Times New Roman" pitchFamily="18" charset="0"/>
              </a:rPr>
              <a:t> </a:t>
            </a:r>
            <a:endParaRPr lang="tr-TR" sz="1400" dirty="0" smtClean="0">
              <a:latin typeface="Times New Roman" pitchFamily="18" charset="0"/>
              <a:cs typeface="Times New Roman" pitchFamily="18" charset="0"/>
            </a:endParaRPr>
          </a:p>
        </p:txBody>
      </p:sp>
      <p:sp>
        <p:nvSpPr>
          <p:cNvPr id="4" name="Slayt Numarası Yer Tutucusu 3"/>
          <p:cNvSpPr>
            <a:spLocks noGrp="1"/>
          </p:cNvSpPr>
          <p:nvPr>
            <p:ph type="sldNum" sz="quarter" idx="12"/>
          </p:nvPr>
        </p:nvSpPr>
        <p:spPr/>
        <p:txBody>
          <a:bodyPr/>
          <a:lstStyle/>
          <a:p>
            <a:pPr>
              <a:defRPr/>
            </a:pPr>
            <a:fld id="{99ABCDB8-6D1E-469A-A948-70E728DE9D8D}" type="slidenum">
              <a:rPr lang="tr-TR" smtClean="0"/>
              <a:pPr>
                <a:defRPr/>
              </a:pPr>
              <a:t>9</a:t>
            </a:fld>
            <a:endParaRPr lang="tr-TR"/>
          </a:p>
        </p:txBody>
      </p:sp>
    </p:spTree>
    <p:extLst>
      <p:ext uri="{BB962C8B-B14F-4D97-AF65-F5344CB8AC3E}">
        <p14:creationId xmlns:p14="http://schemas.microsoft.com/office/powerpoint/2010/main" val="2888629757"/>
      </p:ext>
    </p:extLst>
  </p:cSld>
  <p:clrMapOvr>
    <a:masterClrMapping/>
  </p:clrMapOvr>
  <mc:AlternateContent xmlns:mc="http://schemas.openxmlformats.org/markup-compatibility/2006" xmlns:p14="http://schemas.microsoft.com/office/powerpoint/2010/main">
    <mc:Choice Requires="p14">
      <p:transition p14:dur="10" advTm="883000"/>
    </mc:Choice>
    <mc:Fallback xmlns="">
      <p:transition advTm="88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arn(inVertic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Effect transition="in" filter="barn(inVertical)">
                                      <p:cBhvr>
                                        <p:cTn id="22" dur="500"/>
                                        <p:tgtEl>
                                          <p:spTgt spid="3">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animEffect transition="in" filter="barn(inVertical)">
                                      <p:cBhvr>
                                        <p:cTn id="27" dur="500"/>
                                        <p:tgtEl>
                                          <p:spTgt spid="3">
                                            <p:txEl>
                                              <p:pRg st="11" end="1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13" end="13"/>
                                            </p:txEl>
                                          </p:spTgt>
                                        </p:tgtEl>
                                        <p:attrNameLst>
                                          <p:attrName>style.visibility</p:attrName>
                                        </p:attrNameLst>
                                      </p:cBhvr>
                                      <p:to>
                                        <p:strVal val="visible"/>
                                      </p:to>
                                    </p:set>
                                    <p:animEffect transition="in" filter="barn(inVertical)">
                                      <p:cBhvr>
                                        <p:cTn id="32"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3477</Words>
  <Application>Microsoft Office PowerPoint</Application>
  <PresentationFormat>Ekran Gösterisi (4:3)</PresentationFormat>
  <Paragraphs>280</Paragraphs>
  <Slides>21</Slides>
  <Notes>21</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Blank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Türkiye İş Bankası A.Ş.</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User</dc:creator>
  <cp:lastModifiedBy>Windows User</cp:lastModifiedBy>
  <cp:revision>4</cp:revision>
  <dcterms:created xsi:type="dcterms:W3CDTF">2015-12-08T12:19:12Z</dcterms:created>
  <dcterms:modified xsi:type="dcterms:W3CDTF">2016-08-23T10:24:14Z</dcterms:modified>
</cp:coreProperties>
</file>